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7" r:id="rId2"/>
    <p:sldId id="378" r:id="rId3"/>
    <p:sldId id="258" r:id="rId4"/>
    <p:sldId id="260" r:id="rId5"/>
    <p:sldId id="261" r:id="rId6"/>
    <p:sldId id="365" r:id="rId7"/>
    <p:sldId id="262" r:id="rId8"/>
    <p:sldId id="263" r:id="rId9"/>
    <p:sldId id="264" r:id="rId10"/>
    <p:sldId id="366" r:id="rId11"/>
    <p:sldId id="265" r:id="rId12"/>
    <p:sldId id="266" r:id="rId13"/>
    <p:sldId id="267" r:id="rId14"/>
    <p:sldId id="268" r:id="rId15"/>
    <p:sldId id="269" r:id="rId16"/>
    <p:sldId id="270" r:id="rId17"/>
    <p:sldId id="272" r:id="rId18"/>
    <p:sldId id="271" r:id="rId19"/>
    <p:sldId id="367" r:id="rId20"/>
    <p:sldId id="368" r:id="rId21"/>
    <p:sldId id="275" r:id="rId22"/>
    <p:sldId id="371" r:id="rId23"/>
    <p:sldId id="372" r:id="rId24"/>
    <p:sldId id="276" r:id="rId25"/>
    <p:sldId id="277" r:id="rId26"/>
    <p:sldId id="278" r:id="rId27"/>
    <p:sldId id="279" r:id="rId28"/>
    <p:sldId id="281" r:id="rId29"/>
    <p:sldId id="282" r:id="rId30"/>
    <p:sldId id="283" r:id="rId31"/>
    <p:sldId id="377" r:id="rId32"/>
    <p:sldId id="302" r:id="rId33"/>
    <p:sldId id="286" r:id="rId34"/>
    <p:sldId id="287" r:id="rId35"/>
    <p:sldId id="288" r:id="rId36"/>
    <p:sldId id="285" r:id="rId37"/>
    <p:sldId id="284" r:id="rId38"/>
    <p:sldId id="289" r:id="rId39"/>
    <p:sldId id="290" r:id="rId40"/>
    <p:sldId id="291" r:id="rId41"/>
    <p:sldId id="292" r:id="rId42"/>
    <p:sldId id="293" r:id="rId43"/>
    <p:sldId id="294" r:id="rId44"/>
    <p:sldId id="295" r:id="rId45"/>
    <p:sldId id="296" r:id="rId46"/>
    <p:sldId id="297" r:id="rId47"/>
    <p:sldId id="298" r:id="rId48"/>
    <p:sldId id="317" r:id="rId49"/>
    <p:sldId id="318" r:id="rId50"/>
    <p:sldId id="319" r:id="rId51"/>
    <p:sldId id="299" r:id="rId52"/>
    <p:sldId id="300" r:id="rId53"/>
    <p:sldId id="301" r:id="rId54"/>
    <p:sldId id="360" r:id="rId55"/>
    <p:sldId id="373" r:id="rId56"/>
    <p:sldId id="369" r:id="rId57"/>
    <p:sldId id="370" r:id="rId58"/>
    <p:sldId id="374" r:id="rId59"/>
    <p:sldId id="375" r:id="rId60"/>
    <p:sldId id="376" r:id="rId61"/>
    <p:sldId id="303" r:id="rId62"/>
    <p:sldId id="304" r:id="rId63"/>
    <p:sldId id="305" r:id="rId64"/>
    <p:sldId id="306" r:id="rId65"/>
    <p:sldId id="307" r:id="rId66"/>
    <p:sldId id="274" r:id="rId67"/>
    <p:sldId id="273" r:id="rId68"/>
    <p:sldId id="308" r:id="rId69"/>
    <p:sldId id="309" r:id="rId70"/>
    <p:sldId id="310" r:id="rId71"/>
    <p:sldId id="311" r:id="rId72"/>
    <p:sldId id="312" r:id="rId73"/>
    <p:sldId id="313" r:id="rId74"/>
    <p:sldId id="314" r:id="rId75"/>
    <p:sldId id="315" r:id="rId76"/>
    <p:sldId id="320" r:id="rId77"/>
    <p:sldId id="321" r:id="rId78"/>
    <p:sldId id="361" r:id="rId79"/>
    <p:sldId id="362" r:id="rId80"/>
    <p:sldId id="363" r:id="rId81"/>
    <p:sldId id="364" r:id="rId82"/>
    <p:sldId id="353" r:id="rId83"/>
    <p:sldId id="354" r:id="rId84"/>
    <p:sldId id="355" r:id="rId85"/>
    <p:sldId id="356" r:id="rId86"/>
    <p:sldId id="357" r:id="rId87"/>
    <p:sldId id="358" r:id="rId88"/>
    <p:sldId id="359"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118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D8164-D850-484E-B215-BFE0F5AF9D67}" type="datetimeFigureOut">
              <a:rPr lang="en-US" smtClean="0"/>
              <a:t>10/1/2014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63E2B-A321-4B6E-8BD4-05F9050CA765}" type="slidenum">
              <a:rPr lang="en-US" smtClean="0"/>
              <a:t>‹#›</a:t>
            </a:fld>
            <a:endParaRPr lang="en-US"/>
          </a:p>
        </p:txBody>
      </p:sp>
    </p:spTree>
    <p:extLst>
      <p:ext uri="{BB962C8B-B14F-4D97-AF65-F5344CB8AC3E}">
        <p14:creationId xmlns:p14="http://schemas.microsoft.com/office/powerpoint/2010/main" val="52155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63E2B-A321-4B6E-8BD4-05F9050CA765}" type="slidenum">
              <a:rPr lang="en-US" smtClean="0"/>
              <a:t>1</a:t>
            </a:fld>
            <a:endParaRPr lang="en-US"/>
          </a:p>
        </p:txBody>
      </p:sp>
    </p:spTree>
    <p:extLst>
      <p:ext uri="{BB962C8B-B14F-4D97-AF65-F5344CB8AC3E}">
        <p14:creationId xmlns:p14="http://schemas.microsoft.com/office/powerpoint/2010/main" val="197833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63E2B-A321-4B6E-8BD4-05F9050CA765}" type="slidenum">
              <a:rPr lang="en-US" smtClean="0"/>
              <a:t>18</a:t>
            </a:fld>
            <a:endParaRPr lang="en-US"/>
          </a:p>
        </p:txBody>
      </p:sp>
    </p:spTree>
    <p:extLst>
      <p:ext uri="{BB962C8B-B14F-4D97-AF65-F5344CB8AC3E}">
        <p14:creationId xmlns:p14="http://schemas.microsoft.com/office/powerpoint/2010/main" val="108820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83</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8549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84</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915175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85</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3129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86</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68344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87</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dirty="0"/>
          </a:p>
        </p:txBody>
      </p:sp>
    </p:spTree>
    <p:extLst>
      <p:ext uri="{BB962C8B-B14F-4D97-AF65-F5344CB8AC3E}">
        <p14:creationId xmlns:p14="http://schemas.microsoft.com/office/powerpoint/2010/main" val="1280986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CE1440-394F-4B04-859F-FDC12F82B96E}" type="slidenum">
              <a:rPr lang="en-US"/>
              <a:pPr/>
              <a:t>88</a:t>
            </a:fld>
            <a:r>
              <a:rPr lang="en-US" dirty="0"/>
              <a:t>##</a:t>
            </a:r>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6706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0836196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87CB61E0-B8C4-4ABC-ADCA-37D6826D7F92}" type="slidenum">
              <a:rPr lang="en-US" smtClean="0"/>
              <a:t>‹#›</a:t>
            </a:fld>
            <a:endParaRPr lang="en-US"/>
          </a:p>
        </p:txBody>
      </p:sp>
    </p:spTree>
    <p:extLst>
      <p:ext uri="{BB962C8B-B14F-4D97-AF65-F5344CB8AC3E}">
        <p14:creationId xmlns:p14="http://schemas.microsoft.com/office/powerpoint/2010/main" val="2260966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87CB61E0-B8C4-4ABC-ADCA-37D6826D7F92}" type="slidenum">
              <a:rPr lang="en-US" smtClean="0"/>
              <a:t>‹#›</a:t>
            </a:fld>
            <a:endParaRPr lang="en-US"/>
          </a:p>
        </p:txBody>
      </p:sp>
    </p:spTree>
    <p:extLst>
      <p:ext uri="{BB962C8B-B14F-4D97-AF65-F5344CB8AC3E}">
        <p14:creationId xmlns:p14="http://schemas.microsoft.com/office/powerpoint/2010/main" val="27675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4584340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11125913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41819562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178478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64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gi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demos.telerik.com/silverlight/#ComboBox/FirstLoo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telerik.com/automated-testing-tools/support/documentation.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telerik.com/automated-testing-tools/support/videos.aspx"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5432" y="2575000"/>
            <a:ext cx="5781368" cy="777800"/>
          </a:xfrm>
        </p:spPr>
        <p:txBody>
          <a:bodyPr/>
          <a:lstStyle/>
          <a:p>
            <a:r>
              <a:rPr lang="en-US" dirty="0">
                <a:solidFill>
                  <a:schemeClr val="accent3"/>
                </a:solidFill>
                <a:effectLst/>
              </a:rPr>
              <a:t>Telerik </a:t>
            </a:r>
            <a:r>
              <a:rPr lang="en-US" dirty="0" smtClean="0">
                <a:solidFill>
                  <a:schemeClr val="accent3"/>
                </a:solidFill>
                <a:effectLst/>
              </a:rPr>
              <a:t>Test Studio</a:t>
            </a:r>
            <a:r>
              <a:rPr lang="en-US" dirty="0" smtClean="0"/>
              <a:t>	</a:t>
            </a:r>
            <a:endParaRPr lang="en-US" dirty="0"/>
          </a:p>
        </p:txBody>
      </p:sp>
      <p:sp>
        <p:nvSpPr>
          <p:cNvPr id="8" name="Subtitle 7"/>
          <p:cNvSpPr>
            <a:spLocks noGrp="1"/>
          </p:cNvSpPr>
          <p:nvPr>
            <p:ph type="subTitle" idx="1"/>
          </p:nvPr>
        </p:nvSpPr>
        <p:spPr>
          <a:xfrm>
            <a:off x="457200" y="3393280"/>
            <a:ext cx="8229600" cy="569120"/>
          </a:xfrm>
        </p:spPr>
        <p:txBody>
          <a:bodyPr/>
          <a:lstStyle/>
          <a:p>
            <a:r>
              <a:rPr lang="en-US" dirty="0" smtClean="0"/>
              <a:t>Web/Desktop Testing</a:t>
            </a:r>
            <a:endParaRPr lang="en-US" dirty="0"/>
          </a:p>
        </p:txBody>
      </p:sp>
      <p:sp>
        <p:nvSpPr>
          <p:cNvPr id="13"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7"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3"/>
              </a:rPr>
              <a:t>http://academy.telerik.com</a:t>
            </a:r>
            <a:r>
              <a:rPr lang="en-US" dirty="0" smtClean="0"/>
              <a:t> </a:t>
            </a:r>
            <a:endParaRPr lang="en-US" dirty="0"/>
          </a:p>
        </p:txBody>
      </p:sp>
      <p:sp>
        <p:nvSpPr>
          <p:cNvPr id="18"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616" y="4805960"/>
            <a:ext cx="3513475" cy="1698567"/>
          </a:xfrm>
          <a:prstGeom prst="rect">
            <a:avLst/>
          </a:prstGeom>
        </p:spPr>
      </p:pic>
    </p:spTree>
    <p:extLst>
      <p:ext uri="{BB962C8B-B14F-4D97-AF65-F5344CB8AC3E}">
        <p14:creationId xmlns:p14="http://schemas.microsoft.com/office/powerpoint/2010/main" val="1174134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Test Studio </a:t>
            </a:r>
            <a:r>
              <a:rPr lang="en-US" dirty="0"/>
              <a:t>Features </a:t>
            </a:r>
            <a:r>
              <a:rPr lang="en-US" dirty="0" smtClean="0"/>
              <a:t>(2)</a:t>
            </a:r>
            <a:endParaRPr lang="en-US" dirty="0"/>
          </a:p>
        </p:txBody>
      </p:sp>
      <p:sp>
        <p:nvSpPr>
          <p:cNvPr id="3" name="Content Placeholder 2"/>
          <p:cNvSpPr>
            <a:spLocks noGrp="1"/>
          </p:cNvSpPr>
          <p:nvPr>
            <p:ph idx="1"/>
          </p:nvPr>
        </p:nvSpPr>
        <p:spPr/>
        <p:txBody>
          <a:bodyPr/>
          <a:lstStyle/>
          <a:p>
            <a:pPr lvl="1">
              <a:lnSpc>
                <a:spcPct val="100000"/>
              </a:lnSpc>
            </a:pPr>
            <a:r>
              <a:rPr lang="en-US" dirty="0" smtClean="0">
                <a:solidFill>
                  <a:schemeClr val="accent5">
                    <a:lumMod val="20000"/>
                    <a:lumOff val="80000"/>
                  </a:schemeClr>
                </a:solidFill>
              </a:rPr>
              <a:t>Automatic Synchronization </a:t>
            </a:r>
            <a:r>
              <a:rPr lang="en-US" dirty="0" smtClean="0"/>
              <a:t>steps</a:t>
            </a:r>
          </a:p>
          <a:p>
            <a:pPr lvl="2">
              <a:lnSpc>
                <a:spcPct val="100000"/>
              </a:lnSpc>
            </a:pPr>
            <a:r>
              <a:rPr lang="en-US" dirty="0" err="1" smtClean="0"/>
              <a:t>WaitForExists</a:t>
            </a:r>
            <a:r>
              <a:rPr lang="en-US" dirty="0" smtClean="0"/>
              <a:t>, </a:t>
            </a:r>
            <a:r>
              <a:rPr lang="en-US" dirty="0" err="1" smtClean="0"/>
              <a:t>WaitForVisible</a:t>
            </a:r>
            <a:r>
              <a:rPr lang="en-US" dirty="0" smtClean="0"/>
              <a:t>, etc.</a:t>
            </a:r>
            <a:endParaRPr lang="en-US" dirty="0"/>
          </a:p>
          <a:p>
            <a:pPr lvl="1">
              <a:lnSpc>
                <a:spcPct val="100000"/>
              </a:lnSpc>
            </a:pPr>
            <a:r>
              <a:rPr lang="en-US" sz="2800" dirty="0">
                <a:solidFill>
                  <a:srgbClr val="F5FFC2"/>
                </a:solidFill>
              </a:rPr>
              <a:t>Use a mix of </a:t>
            </a:r>
            <a:r>
              <a:rPr lang="en-US" dirty="0">
                <a:solidFill>
                  <a:schemeClr val="accent5">
                    <a:lumMod val="20000"/>
                    <a:lumOff val="80000"/>
                  </a:schemeClr>
                </a:solidFill>
              </a:rPr>
              <a:t>Coded</a:t>
            </a:r>
            <a:r>
              <a:rPr lang="en-US" sz="2800" dirty="0">
                <a:solidFill>
                  <a:srgbClr val="F5FFC2"/>
                </a:solidFill>
              </a:rPr>
              <a:t> and </a:t>
            </a:r>
            <a:r>
              <a:rPr lang="en-US" dirty="0">
                <a:solidFill>
                  <a:schemeClr val="accent5">
                    <a:lumMod val="20000"/>
                    <a:lumOff val="80000"/>
                  </a:schemeClr>
                </a:solidFill>
              </a:rPr>
              <a:t>Non Coded </a:t>
            </a:r>
            <a:r>
              <a:rPr lang="en-US" sz="2800" dirty="0">
                <a:solidFill>
                  <a:srgbClr val="F5FFC2"/>
                </a:solidFill>
              </a:rPr>
              <a:t>Steps</a:t>
            </a:r>
          </a:p>
          <a:p>
            <a:pPr lvl="1">
              <a:lnSpc>
                <a:spcPct val="100000"/>
              </a:lnSpc>
            </a:pPr>
            <a:r>
              <a:rPr lang="en-US" dirty="0" smtClean="0">
                <a:solidFill>
                  <a:schemeClr val="accent5">
                    <a:lumMod val="20000"/>
                    <a:lumOff val="80000"/>
                  </a:schemeClr>
                </a:solidFill>
              </a:rPr>
              <a:t>Reusing common tests with Test As Steps</a:t>
            </a:r>
          </a:p>
          <a:p>
            <a:pPr lvl="1">
              <a:lnSpc>
                <a:spcPct val="100000"/>
              </a:lnSpc>
            </a:pPr>
            <a:r>
              <a:rPr lang="en-US" dirty="0" smtClean="0">
                <a:solidFill>
                  <a:schemeClr val="accent5">
                    <a:lumMod val="20000"/>
                    <a:lumOff val="80000"/>
                  </a:schemeClr>
                </a:solidFill>
              </a:rPr>
              <a:t>Test Lists </a:t>
            </a:r>
            <a:r>
              <a:rPr lang="en-US" dirty="0">
                <a:solidFill>
                  <a:schemeClr val="accent5">
                    <a:lumMod val="20000"/>
                    <a:lumOff val="80000"/>
                  </a:schemeClr>
                </a:solidFill>
              </a:rPr>
              <a:t>Management </a:t>
            </a:r>
            <a:r>
              <a:rPr lang="en-US" dirty="0"/>
              <a:t>that supports ordering</a:t>
            </a:r>
          </a:p>
          <a:p>
            <a:pPr lvl="1">
              <a:lnSpc>
                <a:spcPct val="100000"/>
              </a:lnSpc>
            </a:pPr>
            <a:r>
              <a:rPr lang="en-US" dirty="0" smtClean="0">
                <a:solidFill>
                  <a:schemeClr val="accent5">
                    <a:lumMod val="20000"/>
                    <a:lumOff val="80000"/>
                  </a:schemeClr>
                </a:solidFill>
              </a:rPr>
              <a:t>Results Management </a:t>
            </a:r>
            <a:r>
              <a:rPr lang="en-US" dirty="0" smtClean="0"/>
              <a:t>using a results calendar</a:t>
            </a:r>
          </a:p>
          <a:p>
            <a:pPr lvl="1">
              <a:lnSpc>
                <a:spcPct val="100000"/>
              </a:lnSpc>
            </a:pPr>
            <a:r>
              <a:rPr lang="en-US" dirty="0">
                <a:solidFill>
                  <a:schemeClr val="accent5">
                    <a:lumMod val="20000"/>
                    <a:lumOff val="80000"/>
                  </a:schemeClr>
                </a:solidFill>
              </a:rPr>
              <a:t>Test </a:t>
            </a:r>
            <a:r>
              <a:rPr lang="en-US" dirty="0" smtClean="0">
                <a:solidFill>
                  <a:schemeClr val="accent5">
                    <a:lumMod val="20000"/>
                    <a:lumOff val="80000"/>
                  </a:schemeClr>
                </a:solidFill>
              </a:rPr>
              <a:t>Reports</a:t>
            </a:r>
          </a:p>
          <a:p>
            <a:pPr lvl="1">
              <a:lnSpc>
                <a:spcPct val="100000"/>
              </a:lnSpc>
            </a:pPr>
            <a:r>
              <a:rPr lang="en-US" dirty="0">
                <a:solidFill>
                  <a:schemeClr val="accent5">
                    <a:lumMod val="20000"/>
                    <a:lumOff val="80000"/>
                  </a:schemeClr>
                </a:solidFill>
              </a:rPr>
              <a:t>Command line execution </a:t>
            </a:r>
            <a:r>
              <a:rPr lang="en-US" dirty="0"/>
              <a:t>support</a:t>
            </a:r>
          </a:p>
          <a:p>
            <a:pPr lvl="2">
              <a:lnSpc>
                <a:spcPct val="100000"/>
              </a:lnSpc>
            </a:pPr>
            <a:r>
              <a:rPr lang="en-US" dirty="0"/>
              <a:t>ArtOfTestRunner.exe command line </a:t>
            </a:r>
            <a:r>
              <a:rPr lang="en-US" dirty="0" smtClean="0"/>
              <a:t>runner</a:t>
            </a:r>
          </a:p>
          <a:p>
            <a:pPr lvl="2">
              <a:lnSpc>
                <a:spcPct val="100000"/>
              </a:lnSpc>
            </a:pPr>
            <a:r>
              <a:rPr lang="en-US" dirty="0"/>
              <a:t>Telerik.TestStudio.CommandLineClient.exe</a:t>
            </a:r>
          </a:p>
          <a:p>
            <a:pPr lvl="1">
              <a:lnSpc>
                <a:spcPct val="100000"/>
              </a:lnSpc>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solidFill>
                  <a:srgbClr val="CCFF66"/>
                </a:solidFill>
              </a:rPr>
              <a:pPr>
                <a:defRPr/>
              </a:pPr>
              <a:t>10</a:t>
            </a:fld>
            <a:endParaRPr lang="en-US" dirty="0">
              <a:solidFill>
                <a:srgbClr val="CCFF66"/>
              </a:solidFill>
            </a:endParaRPr>
          </a:p>
        </p:txBody>
      </p:sp>
    </p:spTree>
    <p:extLst>
      <p:ext uri="{BB962C8B-B14F-4D97-AF65-F5344CB8AC3E}">
        <p14:creationId xmlns:p14="http://schemas.microsoft.com/office/powerpoint/2010/main" val="71260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Test Studio </a:t>
            </a:r>
            <a:r>
              <a:rPr lang="en-US" dirty="0"/>
              <a:t>Features </a:t>
            </a:r>
            <a:r>
              <a:rPr lang="en-US" dirty="0" smtClean="0"/>
              <a:t>(3)</a:t>
            </a:r>
            <a:endParaRPr lang="en-US" dirty="0"/>
          </a:p>
        </p:txBody>
      </p:sp>
      <p:sp>
        <p:nvSpPr>
          <p:cNvPr id="3" name="Content Placeholder 2"/>
          <p:cNvSpPr>
            <a:spLocks noGrp="1"/>
          </p:cNvSpPr>
          <p:nvPr>
            <p:ph idx="1"/>
          </p:nvPr>
        </p:nvSpPr>
        <p:spPr/>
        <p:txBody>
          <a:bodyPr/>
          <a:lstStyle/>
          <a:p>
            <a:pPr lvl="1">
              <a:lnSpc>
                <a:spcPct val="100000"/>
              </a:lnSpc>
            </a:pPr>
            <a:r>
              <a:rPr lang="en-US" sz="3200" dirty="0" smtClean="0">
                <a:solidFill>
                  <a:schemeClr val="accent5">
                    <a:lumMod val="20000"/>
                    <a:lumOff val="80000"/>
                  </a:schemeClr>
                </a:solidFill>
              </a:rPr>
              <a:t>Integration </a:t>
            </a:r>
            <a:r>
              <a:rPr lang="en-US" sz="3200" dirty="0"/>
              <a:t>with other </a:t>
            </a:r>
            <a:r>
              <a:rPr lang="en-US" sz="3200" dirty="0" smtClean="0"/>
              <a:t>testing related tools</a:t>
            </a:r>
          </a:p>
          <a:p>
            <a:pPr lvl="2">
              <a:lnSpc>
                <a:spcPct val="100000"/>
              </a:lnSpc>
            </a:pPr>
            <a:r>
              <a:rPr lang="en-US" dirty="0">
                <a:solidFill>
                  <a:schemeClr val="accent5">
                    <a:lumMod val="20000"/>
                    <a:lumOff val="80000"/>
                  </a:schemeClr>
                </a:solidFill>
              </a:rPr>
              <a:t>Source Control </a:t>
            </a:r>
            <a:r>
              <a:rPr lang="en-US" dirty="0" smtClean="0"/>
              <a:t>integration (TFS)</a:t>
            </a:r>
          </a:p>
          <a:p>
            <a:pPr lvl="2">
              <a:lnSpc>
                <a:spcPct val="100000"/>
              </a:lnSpc>
            </a:pPr>
            <a:r>
              <a:rPr lang="en-US" dirty="0">
                <a:solidFill>
                  <a:schemeClr val="accent5">
                    <a:lumMod val="20000"/>
                    <a:lumOff val="80000"/>
                  </a:schemeClr>
                </a:solidFill>
              </a:rPr>
              <a:t>Build Servers integration </a:t>
            </a:r>
            <a:r>
              <a:rPr lang="en-US" dirty="0"/>
              <a:t>(TFS, </a:t>
            </a:r>
            <a:r>
              <a:rPr lang="en-US" dirty="0" err="1"/>
              <a:t>CruiseControl</a:t>
            </a:r>
            <a:r>
              <a:rPr lang="en-US" dirty="0"/>
              <a:t>, </a:t>
            </a:r>
            <a:r>
              <a:rPr lang="en-US" dirty="0" err="1"/>
              <a:t>TeamCity</a:t>
            </a:r>
            <a:r>
              <a:rPr lang="en-US" dirty="0"/>
              <a:t>, Jenkins</a:t>
            </a:r>
            <a:r>
              <a:rPr lang="en-US" dirty="0" smtClean="0"/>
              <a:t>)</a:t>
            </a:r>
            <a:endParaRPr lang="en-US" dirty="0"/>
          </a:p>
          <a:p>
            <a:pPr lvl="2">
              <a:lnSpc>
                <a:spcPct val="100000"/>
              </a:lnSpc>
            </a:pPr>
            <a:r>
              <a:rPr lang="en-US" dirty="0">
                <a:solidFill>
                  <a:schemeClr val="accent5">
                    <a:lumMod val="20000"/>
                    <a:lumOff val="80000"/>
                  </a:schemeClr>
                </a:solidFill>
              </a:rPr>
              <a:t>User Stories/Acceptance Criteria </a:t>
            </a:r>
            <a:r>
              <a:rPr lang="en-US" dirty="0" smtClean="0"/>
              <a:t>linking (Telerik </a:t>
            </a:r>
            <a:r>
              <a:rPr lang="en-US" dirty="0" err="1" smtClean="0"/>
              <a:t>TeamPulse</a:t>
            </a:r>
            <a:r>
              <a:rPr lang="en-US" dirty="0" smtClean="0"/>
              <a:t>)</a:t>
            </a:r>
          </a:p>
          <a:p>
            <a:pPr lvl="2">
              <a:lnSpc>
                <a:spcPct val="100000"/>
              </a:lnSpc>
            </a:pPr>
            <a:r>
              <a:rPr lang="en-US" dirty="0">
                <a:solidFill>
                  <a:schemeClr val="accent5">
                    <a:lumMod val="20000"/>
                    <a:lumOff val="80000"/>
                  </a:schemeClr>
                </a:solidFill>
              </a:rPr>
              <a:t>Bug Tracking </a:t>
            </a:r>
            <a:r>
              <a:rPr lang="en-US" dirty="0" smtClean="0"/>
              <a:t>(Telerik </a:t>
            </a:r>
            <a:r>
              <a:rPr lang="en-US" dirty="0" err="1" smtClean="0"/>
              <a:t>TeamPulse</a:t>
            </a:r>
            <a:r>
              <a:rPr lang="en-US" dirty="0" smtClean="0"/>
              <a:t>, TFS, JIRA)</a:t>
            </a:r>
          </a:p>
          <a:p>
            <a:pPr lvl="2">
              <a:lnSpc>
                <a:spcPct val="100000"/>
              </a:lnSpc>
            </a:pPr>
            <a:r>
              <a:rPr lang="en-US" dirty="0"/>
              <a:t>Automation tests linking with </a:t>
            </a:r>
            <a:r>
              <a:rPr lang="en-US" dirty="0" smtClean="0">
                <a:solidFill>
                  <a:schemeClr val="accent5">
                    <a:lumMod val="20000"/>
                    <a:lumOff val="80000"/>
                  </a:schemeClr>
                </a:solidFill>
              </a:rPr>
              <a:t>Test </a:t>
            </a:r>
            <a:r>
              <a:rPr lang="en-US" dirty="0">
                <a:solidFill>
                  <a:schemeClr val="accent5">
                    <a:lumMod val="20000"/>
                    <a:lumOff val="80000"/>
                  </a:schemeClr>
                </a:solidFill>
              </a:rPr>
              <a:t>Management </a:t>
            </a:r>
            <a:r>
              <a:rPr lang="en-US" dirty="0"/>
              <a:t>(Microsoft Test Manager)</a:t>
            </a:r>
            <a:endParaRPr lang="en-US" dirty="0" smtClean="0">
              <a:solidFill>
                <a:schemeClr val="accent5">
                  <a:lumMod val="20000"/>
                  <a:lumOff val="80000"/>
                </a:schemeClr>
              </a:solidFill>
            </a:endParaRPr>
          </a:p>
          <a:p>
            <a:pPr lvl="2">
              <a:lnSpc>
                <a:spcPct val="100000"/>
              </a:lnSpc>
            </a:pPr>
            <a:r>
              <a:rPr lang="en-US" dirty="0" smtClean="0">
                <a:solidFill>
                  <a:schemeClr val="accent5">
                    <a:lumMod val="20000"/>
                    <a:lumOff val="80000"/>
                  </a:schemeClr>
                </a:solidFill>
              </a:rPr>
              <a:t>Tests</a:t>
            </a:r>
            <a:r>
              <a:rPr lang="en-US" dirty="0" smtClean="0"/>
              <a:t>, </a:t>
            </a:r>
            <a:r>
              <a:rPr lang="en-US" dirty="0">
                <a:solidFill>
                  <a:schemeClr val="accent5">
                    <a:lumMod val="20000"/>
                    <a:lumOff val="80000"/>
                  </a:schemeClr>
                </a:solidFill>
              </a:rPr>
              <a:t>Test Lists </a:t>
            </a:r>
            <a:r>
              <a:rPr lang="en-US" dirty="0" smtClean="0"/>
              <a:t>and </a:t>
            </a:r>
            <a:r>
              <a:rPr lang="en-US" dirty="0">
                <a:solidFill>
                  <a:schemeClr val="accent5">
                    <a:lumMod val="20000"/>
                    <a:lumOff val="80000"/>
                  </a:schemeClr>
                </a:solidFill>
              </a:rPr>
              <a:t>Results</a:t>
            </a:r>
            <a:r>
              <a:rPr lang="en-US" dirty="0" smtClean="0"/>
              <a:t> synchronization (Quality Center)</a:t>
            </a:r>
          </a:p>
          <a:p>
            <a:pPr lvl="2">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91516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solidFill>
                  <a:schemeClr val="accent3"/>
                </a:solidFill>
              </a:rPr>
              <a:t>Test Studio </a:t>
            </a:r>
            <a:r>
              <a:rPr lang="en-US" dirty="0" smtClean="0"/>
              <a:t/>
            </a:r>
            <a:br>
              <a:rPr lang="en-US" dirty="0" smtClean="0"/>
            </a:br>
            <a:r>
              <a:rPr lang="en-US" dirty="0" smtClean="0"/>
              <a:t>Tabs and Panes Tour</a:t>
            </a:r>
            <a:endParaRPr lang="en-US" dirty="0"/>
          </a:p>
        </p:txBody>
      </p:sp>
      <p:sp>
        <p:nvSpPr>
          <p:cNvPr id="3" name="Subtitle 2"/>
          <p:cNvSpPr>
            <a:spLocks noGrp="1"/>
          </p:cNvSpPr>
          <p:nvPr>
            <p:ph type="subTitle" idx="1"/>
          </p:nvPr>
        </p:nvSpPr>
        <p:spPr>
          <a:xfrm>
            <a:off x="685800" y="1772840"/>
            <a:ext cx="7924800" cy="569120"/>
          </a:xfrm>
        </p:spPr>
        <p:txBody>
          <a:bodyPr/>
          <a:lstStyle/>
          <a:p>
            <a:r>
              <a:rPr lang="en-US" dirty="0" smtClean="0"/>
              <a:t>Quick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98" y="2448990"/>
            <a:ext cx="7277604" cy="4190232"/>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84790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689580"/>
            <a:ext cx="7924800" cy="685800"/>
          </a:xfrm>
        </p:spPr>
        <p:txBody>
          <a:bodyPr/>
          <a:lstStyle/>
          <a:p>
            <a:r>
              <a:rPr lang="en-US" dirty="0"/>
              <a:t>Working With </a:t>
            </a:r>
            <a:r>
              <a:rPr lang="en-US" dirty="0" smtClean="0"/>
              <a:t>Projects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241" y="1760787"/>
            <a:ext cx="4415519" cy="4792160"/>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487002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025" y="4831777"/>
            <a:ext cx="4430575" cy="1645223"/>
          </a:xfrm>
          <a:prstGeom prst="roundRect">
            <a:avLst/>
          </a:prstGeom>
          <a:noFill/>
          <a:ln>
            <a:noFill/>
          </a:ln>
          <a:effectLst>
            <a:glow rad="101600">
              <a:schemeClr val="tx1">
                <a:alpha val="60000"/>
              </a:schemeClr>
            </a:glow>
            <a:outerShdw dist="35921" dir="2700000" algn="ctr" rotWithShape="0">
              <a:schemeClr val="bg2"/>
            </a:outerShdw>
          </a:effectLst>
        </p:spPr>
      </p:pic>
      <p:sp>
        <p:nvSpPr>
          <p:cNvPr id="2" name="Title 1"/>
          <p:cNvSpPr>
            <a:spLocks noGrp="1"/>
          </p:cNvSpPr>
          <p:nvPr>
            <p:ph type="title"/>
          </p:nvPr>
        </p:nvSpPr>
        <p:spPr/>
        <p:txBody>
          <a:bodyPr/>
          <a:lstStyle/>
          <a:p>
            <a:r>
              <a:rPr lang="en-US" dirty="0"/>
              <a:t>Project Files Pane </a:t>
            </a:r>
          </a:p>
        </p:txBody>
      </p:sp>
      <p:sp>
        <p:nvSpPr>
          <p:cNvPr id="3" name="Content Placeholder 2"/>
          <p:cNvSpPr>
            <a:spLocks noGrp="1"/>
          </p:cNvSpPr>
          <p:nvPr>
            <p:ph idx="1"/>
          </p:nvPr>
        </p:nvSpPr>
        <p:spPr>
          <a:xfrm>
            <a:off x="228600" y="914400"/>
            <a:ext cx="8620432" cy="5791200"/>
          </a:xfrm>
        </p:spPr>
        <p:txBody>
          <a:bodyPr/>
          <a:lstStyle/>
          <a:p>
            <a:pPr>
              <a:lnSpc>
                <a:spcPct val="100000"/>
              </a:lnSpc>
            </a:pPr>
            <a:r>
              <a:rPr lang="en-US" dirty="0"/>
              <a:t>The Project Files Pane </a:t>
            </a:r>
            <a:r>
              <a:rPr lang="en-US" dirty="0" smtClean="0"/>
              <a:t>provides visual </a:t>
            </a:r>
            <a:r>
              <a:rPr lang="en-US" dirty="0"/>
              <a:t>cues </a:t>
            </a:r>
            <a:r>
              <a:rPr lang="en-US" dirty="0" smtClean="0"/>
              <a:t>about </a:t>
            </a:r>
            <a:r>
              <a:rPr lang="en-US" dirty="0" smtClean="0">
                <a:solidFill>
                  <a:schemeClr val="accent5">
                    <a:lumMod val="20000"/>
                    <a:lumOff val="80000"/>
                  </a:schemeClr>
                </a:solidFill>
              </a:rPr>
              <a:t>state and configuration </a:t>
            </a:r>
            <a:r>
              <a:rPr lang="en-US" dirty="0" smtClean="0"/>
              <a:t>of the project:</a:t>
            </a:r>
          </a:p>
          <a:p>
            <a:pPr lvl="1">
              <a:lnSpc>
                <a:spcPct val="100000"/>
              </a:lnSpc>
            </a:pPr>
            <a:r>
              <a:rPr lang="en-US" dirty="0" smtClean="0"/>
              <a:t>Folders </a:t>
            </a:r>
            <a:r>
              <a:rPr lang="en-US" dirty="0"/>
              <a:t>and </a:t>
            </a:r>
            <a:r>
              <a:rPr lang="en-US" dirty="0" smtClean="0"/>
              <a:t>tests, Properties, Data Management, Scheduling configuration, TFS connection, </a:t>
            </a:r>
            <a:r>
              <a:rPr lang="en-US" dirty="0" err="1" smtClean="0"/>
              <a:t>TeamPulse</a:t>
            </a:r>
            <a:r>
              <a:rPr lang="en-US" dirty="0" smtClean="0"/>
              <a:t> integration, Bug Tracking and General Project Settings</a:t>
            </a:r>
          </a:p>
          <a:p>
            <a:pPr lvl="2">
              <a:lnSpc>
                <a:spcPct val="100000"/>
              </a:lnSpc>
            </a:pPr>
            <a:r>
              <a:rPr lang="en-US" dirty="0" smtClean="0"/>
              <a:t>Example: </a:t>
            </a:r>
            <a:r>
              <a:rPr lang="en-US" sz="2800" dirty="0" err="1" smtClean="0">
                <a:solidFill>
                  <a:schemeClr val="accent5">
                    <a:lumMod val="20000"/>
                    <a:lumOff val="80000"/>
                  </a:schemeClr>
                </a:solidFill>
              </a:rPr>
              <a:t>databound</a:t>
            </a:r>
            <a:r>
              <a:rPr lang="en-US" sz="2800" dirty="0" smtClean="0">
                <a:solidFill>
                  <a:schemeClr val="accent5">
                    <a:lumMod val="20000"/>
                    <a:lumOff val="80000"/>
                  </a:schemeClr>
                </a:solidFill>
              </a:rPr>
              <a:t> </a:t>
            </a:r>
          </a:p>
          <a:p>
            <a:pPr marL="649288" lvl="2" indent="0">
              <a:lnSpc>
                <a:spcPct val="100000"/>
              </a:lnSpc>
              <a:buNone/>
            </a:pPr>
            <a:r>
              <a:rPr lang="en-US" dirty="0" smtClean="0">
                <a:solidFill>
                  <a:schemeClr val="accent5">
                    <a:lumMod val="20000"/>
                    <a:lumOff val="80000"/>
                  </a:schemeClr>
                </a:solidFill>
              </a:rPr>
              <a:t>	tests </a:t>
            </a:r>
            <a:r>
              <a:rPr lang="en-US" sz="2800" dirty="0" smtClean="0"/>
              <a:t>display the </a:t>
            </a:r>
          </a:p>
          <a:p>
            <a:pPr marL="649288" lvl="2" indent="0">
              <a:lnSpc>
                <a:spcPct val="100000"/>
              </a:lnSpc>
              <a:buNone/>
            </a:pPr>
            <a:r>
              <a:rPr lang="en-US" dirty="0">
                <a:solidFill>
                  <a:schemeClr val="accent5">
                    <a:lumMod val="20000"/>
                    <a:lumOff val="80000"/>
                  </a:schemeClr>
                </a:solidFill>
              </a:rPr>
              <a:t>	</a:t>
            </a:r>
            <a:r>
              <a:rPr lang="en-US" sz="2800" dirty="0" smtClean="0">
                <a:solidFill>
                  <a:schemeClr val="accent5">
                    <a:lumMod val="20000"/>
                    <a:lumOff val="80000"/>
                  </a:schemeClr>
                </a:solidFill>
              </a:rPr>
              <a:t>database icon:</a:t>
            </a:r>
            <a:r>
              <a:rPr lang="en-US" sz="2800"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8620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vs. WPF Tests</a:t>
            </a:r>
            <a:endParaRPr lang="en-US" dirty="0"/>
          </a:p>
        </p:txBody>
      </p:sp>
      <p:sp>
        <p:nvSpPr>
          <p:cNvPr id="3" name="Content Placeholder 2"/>
          <p:cNvSpPr>
            <a:spLocks noGrp="1"/>
          </p:cNvSpPr>
          <p:nvPr>
            <p:ph idx="1"/>
          </p:nvPr>
        </p:nvSpPr>
        <p:spPr/>
        <p:txBody>
          <a:bodyPr/>
          <a:lstStyle/>
          <a:p>
            <a:r>
              <a:rPr lang="en-US" dirty="0" smtClean="0">
                <a:solidFill>
                  <a:schemeClr val="accent3"/>
                </a:solidFill>
              </a:rPr>
              <a:t>Test Studio </a:t>
            </a:r>
            <a:r>
              <a:rPr lang="en-US" dirty="0" smtClean="0"/>
              <a:t>provides convenient organization of Web, Load, WPF, and Manual tests in a single 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282" y="3500054"/>
            <a:ext cx="2837111" cy="1949784"/>
          </a:xfrm>
          <a:prstGeom prst="roundRect">
            <a:avLst/>
          </a:prstGeom>
          <a:noFill/>
          <a:ln>
            <a:noFill/>
          </a:ln>
          <a:effectLst>
            <a:glow rad="101600">
              <a:schemeClr val="tx1">
                <a:alpha val="60000"/>
              </a:schemeClr>
            </a:glow>
            <a:outerShdw dist="35921" dir="2700000" algn="ctr" rotWithShape="0">
              <a:schemeClr val="bg2"/>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78" y="2692617"/>
            <a:ext cx="3564657" cy="3564657"/>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06206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680884"/>
          </a:xfrm>
        </p:spPr>
        <p:txBody>
          <a:bodyPr/>
          <a:lstStyle/>
          <a:p>
            <a:r>
              <a:rPr lang="en-US" dirty="0" smtClean="0"/>
              <a:t>TFS Integration</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solidFill>
                  <a:schemeClr val="accent3"/>
                </a:solidFill>
              </a:rPr>
              <a:t>Test Studio </a:t>
            </a:r>
            <a:r>
              <a:rPr lang="en-US" dirty="0" smtClean="0"/>
              <a:t>can be integrated to </a:t>
            </a:r>
            <a:r>
              <a:rPr lang="en-US" dirty="0" smtClean="0">
                <a:solidFill>
                  <a:schemeClr val="accent5">
                    <a:lumMod val="20000"/>
                    <a:lumOff val="80000"/>
                  </a:schemeClr>
                </a:solidFill>
              </a:rPr>
              <a:t>Team </a:t>
            </a:r>
            <a:r>
              <a:rPr lang="en-US" dirty="0">
                <a:solidFill>
                  <a:schemeClr val="accent5">
                    <a:lumMod val="20000"/>
                    <a:lumOff val="80000"/>
                  </a:schemeClr>
                </a:solidFill>
              </a:rPr>
              <a:t>Foundation </a:t>
            </a:r>
            <a:r>
              <a:rPr lang="en-US" dirty="0" smtClean="0">
                <a:solidFill>
                  <a:schemeClr val="accent5">
                    <a:lumMod val="20000"/>
                    <a:lumOff val="80000"/>
                  </a:schemeClr>
                </a:solidFill>
              </a:rPr>
              <a:t>Server</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39" y="2743530"/>
            <a:ext cx="6889322" cy="3749290"/>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2040429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TeamPulse Integration</a:t>
            </a:r>
            <a:endParaRPr lang="en-US" dirty="0"/>
          </a:p>
        </p:txBody>
      </p:sp>
      <p:sp>
        <p:nvSpPr>
          <p:cNvPr id="3" name="Content Placeholder 2"/>
          <p:cNvSpPr>
            <a:spLocks noGrp="1"/>
          </p:cNvSpPr>
          <p:nvPr>
            <p:ph idx="1"/>
          </p:nvPr>
        </p:nvSpPr>
        <p:spPr/>
        <p:txBody>
          <a:bodyPr/>
          <a:lstStyle/>
          <a:p>
            <a:r>
              <a:rPr lang="en-US" dirty="0" smtClean="0">
                <a:solidFill>
                  <a:schemeClr val="accent3"/>
                </a:solidFill>
              </a:rPr>
              <a:t>Test Studio </a:t>
            </a:r>
            <a:r>
              <a:rPr lang="en-US" dirty="0" smtClean="0"/>
              <a:t>provides </a:t>
            </a:r>
          </a:p>
          <a:p>
            <a:pPr lvl="1"/>
            <a:r>
              <a:rPr lang="en-US" dirty="0" smtClean="0"/>
              <a:t>Enables </a:t>
            </a:r>
            <a:r>
              <a:rPr lang="en-US" dirty="0"/>
              <a:t>linking between </a:t>
            </a:r>
            <a:r>
              <a:rPr lang="en-US" dirty="0">
                <a:solidFill>
                  <a:schemeClr val="accent5">
                    <a:lumMod val="20000"/>
                    <a:lumOff val="80000"/>
                  </a:schemeClr>
                </a:solidFill>
              </a:rPr>
              <a:t>user stories </a:t>
            </a:r>
            <a:r>
              <a:rPr lang="en-US" dirty="0"/>
              <a:t>and </a:t>
            </a:r>
            <a:r>
              <a:rPr lang="en-US" dirty="0">
                <a:solidFill>
                  <a:schemeClr val="accent5">
                    <a:lumMod val="20000"/>
                    <a:lumOff val="80000"/>
                  </a:schemeClr>
                </a:solidFill>
              </a:rPr>
              <a:t>acceptance test criteria </a:t>
            </a:r>
            <a:r>
              <a:rPr lang="en-US" dirty="0"/>
              <a:t>in TeamPulse to </a:t>
            </a:r>
            <a:r>
              <a:rPr lang="en-US" dirty="0">
                <a:solidFill>
                  <a:schemeClr val="accent5">
                    <a:lumMod val="20000"/>
                    <a:lumOff val="80000"/>
                  </a:schemeClr>
                </a:solidFill>
              </a:rPr>
              <a:t>functional tests </a:t>
            </a:r>
            <a:r>
              <a:rPr lang="en-US" dirty="0"/>
              <a:t>within </a:t>
            </a:r>
            <a:r>
              <a:rPr lang="en-US" dirty="0">
                <a:solidFill>
                  <a:schemeClr val="accent3"/>
                </a:solidFill>
              </a:rPr>
              <a:t>Telerik Test </a:t>
            </a:r>
            <a:r>
              <a:rPr lang="en-US" dirty="0" smtClean="0">
                <a:solidFill>
                  <a:schemeClr val="accent3"/>
                </a:solidFill>
              </a:rPr>
              <a:t>Studio</a:t>
            </a:r>
            <a:endParaRPr lang="en-US" dirty="0">
              <a:solidFill>
                <a:schemeClr val="accent3"/>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234" y="3217043"/>
            <a:ext cx="6355533" cy="3488557"/>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716480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4354"/>
            <a:ext cx="7086600" cy="575187"/>
          </a:xfrm>
        </p:spPr>
        <p:txBody>
          <a:bodyPr/>
          <a:lstStyle/>
          <a:p>
            <a:r>
              <a:rPr lang="en-US" dirty="0" smtClean="0"/>
              <a:t>Export Project </a:t>
            </a:r>
            <a:r>
              <a:rPr lang="en-US" dirty="0"/>
              <a:t>to Visual Studio</a:t>
            </a:r>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smtClean="0">
                <a:solidFill>
                  <a:schemeClr val="accent3"/>
                </a:solidFill>
              </a:rPr>
              <a:t>Test Studio </a:t>
            </a:r>
            <a:r>
              <a:rPr lang="en-US" dirty="0" smtClean="0"/>
              <a:t>projects can be </a:t>
            </a:r>
            <a:r>
              <a:rPr lang="en-US" dirty="0" smtClean="0">
                <a:solidFill>
                  <a:schemeClr val="accent5">
                    <a:lumMod val="20000"/>
                    <a:lumOff val="80000"/>
                  </a:schemeClr>
                </a:solidFill>
              </a:rPr>
              <a:t>exported</a:t>
            </a:r>
            <a:r>
              <a:rPr lang="en-US" dirty="0" smtClean="0"/>
              <a:t> in </a:t>
            </a:r>
            <a:r>
              <a:rPr lang="en-US" dirty="0"/>
              <a:t>a form that can be consumed by developers </a:t>
            </a:r>
            <a:r>
              <a:rPr lang="en-US" dirty="0" smtClean="0"/>
              <a:t>using </a:t>
            </a:r>
            <a:r>
              <a:rPr lang="en-US" dirty="0" smtClean="0">
                <a:solidFill>
                  <a:schemeClr val="accent5">
                    <a:lumMod val="20000"/>
                    <a:lumOff val="80000"/>
                  </a:schemeClr>
                </a:solidFill>
              </a:rPr>
              <a:t>Visual Studio</a:t>
            </a:r>
          </a:p>
          <a:p>
            <a:pPr lvl="1">
              <a:lnSpc>
                <a:spcPct val="100000"/>
              </a:lnSpc>
            </a:pPr>
            <a:r>
              <a:rPr lang="en-US" dirty="0" smtClean="0"/>
              <a:t>The </a:t>
            </a:r>
            <a:r>
              <a:rPr lang="en-US" dirty="0">
                <a:solidFill>
                  <a:schemeClr val="accent5">
                    <a:lumMod val="20000"/>
                    <a:lumOff val="80000"/>
                  </a:schemeClr>
                </a:solidFill>
              </a:rPr>
              <a:t>Export to Visual Studio</a:t>
            </a:r>
            <a:r>
              <a:rPr lang="en-US" dirty="0"/>
              <a:t> </a:t>
            </a:r>
            <a:r>
              <a:rPr lang="en-US" dirty="0">
                <a:solidFill>
                  <a:schemeClr val="accent5">
                    <a:lumMod val="20000"/>
                    <a:lumOff val="80000"/>
                  </a:schemeClr>
                </a:solidFill>
              </a:rPr>
              <a:t>Ribbon Bar </a:t>
            </a:r>
            <a:r>
              <a:rPr lang="en-US" dirty="0"/>
              <a:t>menu item </a:t>
            </a:r>
            <a:r>
              <a:rPr lang="en-US" dirty="0" smtClean="0"/>
              <a:t>creates </a:t>
            </a:r>
            <a:r>
              <a:rPr lang="en-US" dirty="0"/>
              <a:t>a Visual Studio </a:t>
            </a:r>
            <a:r>
              <a:rPr lang="en-US" dirty="0" smtClean="0"/>
              <a:t>2010, 2012 or 2013 project</a:t>
            </a:r>
            <a:endParaRPr lang="en-US" dirty="0"/>
          </a:p>
          <a:p>
            <a:pPr lvl="1">
              <a:lnSpc>
                <a:spcPct val="100000"/>
              </a:lnSpc>
            </a:pPr>
            <a:r>
              <a:rPr lang="en-US" dirty="0" smtClean="0"/>
              <a:t>Available with or</a:t>
            </a:r>
            <a:br>
              <a:rPr lang="en-US" dirty="0" smtClean="0"/>
            </a:br>
            <a:r>
              <a:rPr lang="en-US" dirty="0"/>
              <a:t>without</a:t>
            </a:r>
            <a:r>
              <a:rPr lang="en-US" dirty="0" smtClean="0">
                <a:solidFill>
                  <a:schemeClr val="accent5">
                    <a:lumMod val="20000"/>
                    <a:lumOff val="80000"/>
                  </a:schemeClr>
                </a:solidFill>
              </a:rPr>
              <a:t> </a:t>
            </a:r>
            <a:r>
              <a:rPr lang="en-US" dirty="0">
                <a:solidFill>
                  <a:schemeClr val="accent5">
                    <a:lumMod val="20000"/>
                    <a:lumOff val="80000"/>
                  </a:schemeClr>
                </a:solidFill>
              </a:rPr>
              <a:t>TFS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5" name="Picture 4"/>
          <p:cNvPicPr>
            <a:picLocks noChangeAspect="1"/>
          </p:cNvPicPr>
          <p:nvPr/>
        </p:nvPicPr>
        <p:blipFill>
          <a:blip r:embed="rId3"/>
          <a:stretch>
            <a:fillRect/>
          </a:stretch>
        </p:blipFill>
        <p:spPr>
          <a:xfrm>
            <a:off x="4689767" y="4132580"/>
            <a:ext cx="3621314" cy="2534920"/>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203228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8873" y="682023"/>
            <a:ext cx="7924800" cy="685800"/>
          </a:xfrm>
        </p:spPr>
        <p:txBody>
          <a:bodyPr/>
          <a:lstStyle/>
          <a:p>
            <a:r>
              <a:rPr lang="en-US" dirty="0"/>
              <a:t>Working With </a:t>
            </a:r>
            <a:r>
              <a:rPr lang="en-US" dirty="0" smtClean="0"/>
              <a:t>Tests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01" y="1819806"/>
            <a:ext cx="7628399" cy="4580300"/>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38343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681946" y="903196"/>
            <a:ext cx="7581900" cy="3279505"/>
          </a:xfrm>
        </p:spPr>
        <p:txBody>
          <a:bodyPr/>
          <a:lstStyle/>
          <a:p>
            <a:pPr>
              <a:lnSpc>
                <a:spcPct val="100000"/>
              </a:lnSpc>
            </a:pPr>
            <a:r>
              <a:rPr lang="en-US" dirty="0">
                <a:solidFill>
                  <a:schemeClr val="accent5">
                    <a:lumMod val="20000"/>
                    <a:lumOff val="80000"/>
                  </a:schemeClr>
                </a:solidFill>
              </a:rPr>
              <a:t>Iliyan Panchev</a:t>
            </a:r>
          </a:p>
          <a:p>
            <a:pPr marL="357188" lvl="1" indent="0">
              <a:lnSpc>
                <a:spcPct val="100000"/>
              </a:lnSpc>
              <a:spcBef>
                <a:spcPts val="300"/>
              </a:spcBef>
              <a:spcAft>
                <a:spcPts val="300"/>
              </a:spcAft>
              <a:buNone/>
            </a:pPr>
            <a:r>
              <a:rPr lang="en-US" sz="2400" dirty="0"/>
              <a:t>Senior QA Engineer@</a:t>
            </a:r>
            <a:br>
              <a:rPr lang="en-US" sz="2400" dirty="0"/>
            </a:br>
            <a:r>
              <a:rPr lang="en-US" sz="2400" dirty="0" err="1"/>
              <a:t>DevCloud</a:t>
            </a:r>
            <a:r>
              <a:rPr lang="en-US" sz="2400" dirty="0"/>
              <a:t> Testing &amp; </a:t>
            </a:r>
            <a:endParaRPr lang="en-US" sz="2400" dirty="0" smtClean="0"/>
          </a:p>
          <a:p>
            <a:pPr marL="357188" lvl="1" indent="0">
              <a:lnSpc>
                <a:spcPct val="100000"/>
              </a:lnSpc>
              <a:spcBef>
                <a:spcPts val="300"/>
              </a:spcBef>
              <a:spcAft>
                <a:spcPts val="300"/>
              </a:spcAft>
              <a:buNone/>
            </a:pPr>
            <a:r>
              <a:rPr lang="en-US" sz="2400" dirty="0" smtClean="0"/>
              <a:t>Test </a:t>
            </a:r>
            <a:r>
              <a:rPr lang="en-US" sz="2400" dirty="0"/>
              <a:t>Studio Quality Assurance Team</a:t>
            </a:r>
          </a:p>
          <a:p>
            <a:pPr lvl="1">
              <a:lnSpc>
                <a:spcPct val="100000"/>
              </a:lnSpc>
              <a:spcBef>
                <a:spcPts val="300"/>
              </a:spcBef>
              <a:spcAft>
                <a:spcPts val="300"/>
              </a:spcAft>
            </a:pPr>
            <a:endParaRPr lang="en-US" dirty="0" smtClean="0"/>
          </a:p>
          <a:p>
            <a:pPr marL="0" indent="0">
              <a:lnSpc>
                <a:spcPct val="100000"/>
              </a:lnSpc>
              <a:spcBef>
                <a:spcPts val="300"/>
              </a:spcBef>
              <a:spcAft>
                <a:spcPts val="300"/>
              </a:spcAft>
              <a:buNone/>
            </a:pP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682" r="16876"/>
          <a:stretch/>
        </p:blipFill>
        <p:spPr>
          <a:xfrm>
            <a:off x="6435045" y="1103952"/>
            <a:ext cx="1828801" cy="2424151"/>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63297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Tests</a:t>
            </a:r>
            <a:endParaRPr lang="en-US" dirty="0"/>
          </a:p>
        </p:txBody>
      </p:sp>
      <p:sp>
        <p:nvSpPr>
          <p:cNvPr id="3" name="Content Placeholder 2"/>
          <p:cNvSpPr>
            <a:spLocks noGrp="1"/>
          </p:cNvSpPr>
          <p:nvPr>
            <p:ph idx="1"/>
          </p:nvPr>
        </p:nvSpPr>
        <p:spPr/>
        <p:txBody>
          <a:bodyPr/>
          <a:lstStyle/>
          <a:p>
            <a:r>
              <a:rPr lang="en-US" dirty="0" smtClean="0"/>
              <a:t>Test Tabs</a:t>
            </a:r>
          </a:p>
          <a:p>
            <a:r>
              <a:rPr lang="en-US" dirty="0"/>
              <a:t>Test Steps – Properties, Inline Editor</a:t>
            </a:r>
          </a:p>
          <a:p>
            <a:r>
              <a:rPr lang="en-US" dirty="0"/>
              <a:t>Re-use tests – add Test As Step</a:t>
            </a:r>
          </a:p>
          <a:p>
            <a:r>
              <a:rPr lang="en-US" dirty="0"/>
              <a:t>Many steps to be added manually – </a:t>
            </a:r>
            <a:r>
              <a:rPr lang="en-US" dirty="0" err="1"/>
              <a:t>misc</a:t>
            </a:r>
            <a:r>
              <a:rPr lang="en-US" dirty="0"/>
              <a:t>, logical, dialogs</a:t>
            </a:r>
          </a:p>
          <a:p>
            <a:r>
              <a:rPr lang="en-US" dirty="0"/>
              <a:t>Step debug options</a:t>
            </a:r>
          </a:p>
          <a:p>
            <a:r>
              <a:rPr lang="en-US" dirty="0"/>
              <a:t>Storyboard </a:t>
            </a:r>
          </a:p>
          <a:p>
            <a:pPr marL="357188" lvl="1" indent="0">
              <a:buNone/>
            </a:pPr>
            <a:endParaRPr lang="en-US" sz="2800" dirty="0" smtClean="0">
              <a:solidFill>
                <a:schemeClr val="accent5">
                  <a:lumMod val="20000"/>
                  <a:lumOff val="80000"/>
                </a:schemeClr>
              </a:solidFill>
            </a:endParaRPr>
          </a:p>
          <a:p>
            <a:pPr lvl="1"/>
            <a:endParaRPr lang="en-US" sz="2800"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310" y="3707921"/>
            <a:ext cx="4082290" cy="2778132"/>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237137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1" y="706725"/>
            <a:ext cx="7924800" cy="685800"/>
          </a:xfrm>
        </p:spPr>
        <p:txBody>
          <a:bodyPr/>
          <a:lstStyle/>
          <a:p>
            <a:r>
              <a:rPr lang="en-US" dirty="0" smtClean="0"/>
              <a:t>Recording Web Tests</a:t>
            </a:r>
            <a:endParaRPr lang="en-US" dirty="0"/>
          </a:p>
        </p:txBody>
      </p:sp>
      <p:sp>
        <p:nvSpPr>
          <p:cNvPr id="3" name="Subtitle 2"/>
          <p:cNvSpPr>
            <a:spLocks noGrp="1"/>
          </p:cNvSpPr>
          <p:nvPr>
            <p:ph type="subTitle" idx="1"/>
          </p:nvPr>
        </p:nvSpPr>
        <p:spPr>
          <a:xfrm>
            <a:off x="596794" y="1577279"/>
            <a:ext cx="3459157" cy="550285"/>
          </a:xfrm>
        </p:spPr>
        <p:txBody>
          <a:bodyPr/>
          <a:lstStyle/>
          <a:p>
            <a:r>
              <a:rPr lang="en-US" dirty="0"/>
              <a:t>IE Recording Surface</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38" y="1946787"/>
            <a:ext cx="4350513" cy="4860233"/>
          </a:xfrm>
          <a:prstGeom prst="roundRect">
            <a:avLst/>
          </a:prstGeom>
          <a:noFill/>
          <a:ln>
            <a:noFill/>
          </a:ln>
          <a:effectLst>
            <a:glow rad="101600">
              <a:schemeClr val="tx1">
                <a:alpha val="60000"/>
              </a:schemeClr>
            </a:glow>
            <a:outerShdw dist="35921" dir="2700000" algn="ctr" rotWithShape="0">
              <a:schemeClr val="bg2"/>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939560"/>
            <a:ext cx="4482362" cy="4867460"/>
          </a:xfrm>
          <a:prstGeom prst="roundRect">
            <a:avLst/>
          </a:prstGeom>
          <a:noFill/>
          <a:ln>
            <a:noFill/>
          </a:ln>
          <a:effectLst>
            <a:glow rad="101600">
              <a:schemeClr val="tx1">
                <a:alpha val="60000"/>
              </a:schemeClr>
            </a:glow>
            <a:outerShdw dist="35921" dir="2700000" algn="ctr" rotWithShape="0">
              <a:schemeClr val="bg2"/>
            </a:outerShdw>
          </a:effectLst>
        </p:spPr>
      </p:pic>
      <p:sp>
        <p:nvSpPr>
          <p:cNvPr id="6" name="TextBox 5"/>
          <p:cNvSpPr txBox="1"/>
          <p:nvPr/>
        </p:nvSpPr>
        <p:spPr>
          <a:xfrm>
            <a:off x="5745568" y="1416340"/>
            <a:ext cx="1977038" cy="523220"/>
          </a:xfrm>
          <a:prstGeom prst="rect">
            <a:avLst/>
          </a:prstGeom>
          <a:noFill/>
        </p:spPr>
        <p:txBody>
          <a:bodyPr wrap="square" rtlCol="0">
            <a:spAutoFit/>
          </a:bodyPr>
          <a:lstStyle/>
          <a:p>
            <a:r>
              <a:rPr lang="en-US" sz="2800" b="1" dirty="0">
                <a:solidFill>
                  <a:srgbClr val="FAF7C8"/>
                </a:solidFill>
                <a:effectLst>
                  <a:outerShdw blurRad="38100" dist="38100" dir="2700000" algn="tl">
                    <a:srgbClr val="000000">
                      <a:alpha val="43137"/>
                    </a:srgbClr>
                  </a:outerShdw>
                </a:effectLst>
              </a:rPr>
              <a:t>JS</a:t>
            </a:r>
            <a:r>
              <a:rPr lang="en-US" dirty="0"/>
              <a:t> </a:t>
            </a:r>
            <a:r>
              <a:rPr lang="en-US" sz="2800" b="1" dirty="0" smtClean="0">
                <a:solidFill>
                  <a:srgbClr val="FAF7C8"/>
                </a:solidFill>
                <a:effectLst>
                  <a:outerShdw blurRad="38100" dist="38100" dir="2700000" algn="tl">
                    <a:srgbClr val="000000">
                      <a:alpha val="43137"/>
                    </a:srgbClr>
                  </a:outerShdw>
                </a:effectLst>
              </a:rPr>
              <a:t>Recorder</a:t>
            </a:r>
          </a:p>
        </p:txBody>
      </p:sp>
    </p:spTree>
    <p:extLst>
      <p:ext uri="{BB962C8B-B14F-4D97-AF65-F5344CB8AC3E}">
        <p14:creationId xmlns:p14="http://schemas.microsoft.com/office/powerpoint/2010/main" val="306357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a:t>
            </a:r>
            <a:endParaRPr lang="en-US" dirty="0"/>
          </a:p>
        </p:txBody>
      </p:sp>
      <p:sp>
        <p:nvSpPr>
          <p:cNvPr id="3" name="Content Placeholder 2"/>
          <p:cNvSpPr>
            <a:spLocks noGrp="1"/>
          </p:cNvSpPr>
          <p:nvPr>
            <p:ph idx="1"/>
          </p:nvPr>
        </p:nvSpPr>
        <p:spPr>
          <a:xfrm>
            <a:off x="228600" y="914400"/>
            <a:ext cx="6227358" cy="5791200"/>
          </a:xfrm>
        </p:spPr>
        <p:txBody>
          <a:bodyPr/>
          <a:lstStyle/>
          <a:p>
            <a:pPr>
              <a:lnSpc>
                <a:spcPct val="100000"/>
              </a:lnSpc>
            </a:pPr>
            <a:r>
              <a:rPr lang="en-US" dirty="0" smtClean="0"/>
              <a:t>Recording a </a:t>
            </a:r>
            <a:r>
              <a:rPr lang="en-US" dirty="0" err="1" smtClean="0"/>
              <a:t>webtest</a:t>
            </a:r>
            <a:r>
              <a:rPr lang="en-US" dirty="0" smtClean="0"/>
              <a:t> in IE, Firefox, Chrome, Safari</a:t>
            </a:r>
          </a:p>
          <a:p>
            <a:pPr lvl="1">
              <a:lnSpc>
                <a:spcPct val="100000"/>
              </a:lnSpc>
            </a:pPr>
            <a:r>
              <a:rPr lang="en-US" dirty="0" smtClean="0"/>
              <a:t>Choose the default recording browser</a:t>
            </a:r>
          </a:p>
          <a:p>
            <a:pPr lvl="1">
              <a:lnSpc>
                <a:spcPct val="100000"/>
              </a:lnSpc>
            </a:pPr>
            <a:r>
              <a:rPr lang="en-US" dirty="0" smtClean="0"/>
              <a:t>Browser Calibration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80" y="4349068"/>
            <a:ext cx="1067178" cy="1461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94" y="1070374"/>
            <a:ext cx="2436511" cy="2331389"/>
          </a:xfrm>
          <a:prstGeom prst="roundRect">
            <a:avLst/>
          </a:prstGeom>
          <a:noFill/>
          <a:ln>
            <a:noFill/>
          </a:ln>
          <a:effectLst>
            <a:glow rad="101600">
              <a:schemeClr val="tx1">
                <a:alpha val="60000"/>
              </a:schemeClr>
            </a:glow>
            <a:outerShdw dist="35921" dir="2700000" algn="ctr" rotWithShape="0">
              <a:schemeClr val="bg2"/>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9306" y="3915616"/>
            <a:ext cx="3541294" cy="2537996"/>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574963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(2)</a:t>
            </a:r>
            <a:endParaRPr lang="en-US" dirty="0"/>
          </a:p>
        </p:txBody>
      </p:sp>
      <p:sp>
        <p:nvSpPr>
          <p:cNvPr id="3" name="Content Placeholder 2"/>
          <p:cNvSpPr>
            <a:spLocks noGrp="1"/>
          </p:cNvSpPr>
          <p:nvPr>
            <p:ph idx="1"/>
          </p:nvPr>
        </p:nvSpPr>
        <p:spPr>
          <a:xfrm>
            <a:off x="228600" y="914400"/>
            <a:ext cx="6227358" cy="5791200"/>
          </a:xfrm>
        </p:spPr>
        <p:txBody>
          <a:bodyPr/>
          <a:lstStyle/>
          <a:p>
            <a:pPr>
              <a:lnSpc>
                <a:spcPct val="100000"/>
              </a:lnSpc>
            </a:pPr>
            <a:r>
              <a:rPr lang="en-US" dirty="0" smtClean="0"/>
              <a:t>Recording a WPF test</a:t>
            </a:r>
          </a:p>
          <a:p>
            <a:pPr lvl="1">
              <a:lnSpc>
                <a:spcPct val="100000"/>
              </a:lnSpc>
            </a:pPr>
            <a:r>
              <a:rPr lang="en-US" dirty="0" smtClean="0"/>
              <a:t>Configure the application under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380" y="4349068"/>
            <a:ext cx="1067178" cy="1461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975" y="2616451"/>
            <a:ext cx="5703654" cy="393674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99262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Recording </a:t>
            </a:r>
            <a:r>
              <a:rPr lang="en-US" dirty="0" smtClean="0"/>
              <a:t>In IE</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Recording Surface B</a:t>
            </a:r>
            <a:r>
              <a:rPr lang="en-US" dirty="0" smtClean="0">
                <a:solidFill>
                  <a:schemeClr val="accent5">
                    <a:lumMod val="20000"/>
                    <a:lumOff val="80000"/>
                  </a:schemeClr>
                </a:solidFill>
              </a:rPr>
              <a:t>rowser </a:t>
            </a:r>
            <a:r>
              <a:rPr lang="en-US" dirty="0" smtClean="0"/>
              <a:t>provides </a:t>
            </a:r>
            <a:r>
              <a:rPr lang="en-US" dirty="0"/>
              <a:t>the ability to record all your actions against a web </a:t>
            </a:r>
            <a:r>
              <a:rPr lang="en-US" dirty="0" smtClean="0"/>
              <a:t>page</a:t>
            </a:r>
          </a:p>
          <a:p>
            <a:pPr lvl="1">
              <a:lnSpc>
                <a:spcPct val="100000"/>
              </a:lnSpc>
            </a:pPr>
            <a:r>
              <a:rPr lang="en-US" dirty="0" smtClean="0"/>
              <a:t>Allows </a:t>
            </a:r>
            <a:r>
              <a:rPr lang="en-US" dirty="0" smtClean="0">
                <a:solidFill>
                  <a:schemeClr val="accent5">
                    <a:lumMod val="20000"/>
                    <a:lumOff val="80000"/>
                  </a:schemeClr>
                </a:solidFill>
              </a:rPr>
              <a:t>identifying </a:t>
            </a:r>
            <a:r>
              <a:rPr lang="en-US" dirty="0">
                <a:solidFill>
                  <a:schemeClr val="accent5">
                    <a:lumMod val="20000"/>
                    <a:lumOff val="80000"/>
                  </a:schemeClr>
                </a:solidFill>
              </a:rPr>
              <a:t>specific elements </a:t>
            </a:r>
            <a:r>
              <a:rPr lang="en-US" dirty="0"/>
              <a:t>in the page and </a:t>
            </a:r>
            <a:r>
              <a:rPr lang="en-US" dirty="0" smtClean="0"/>
              <a:t>handling </a:t>
            </a:r>
            <a:r>
              <a:rPr lang="en-US" dirty="0"/>
              <a:t>many common </a:t>
            </a:r>
            <a:r>
              <a:rPr lang="en-US" dirty="0">
                <a:solidFill>
                  <a:schemeClr val="accent5">
                    <a:lumMod val="20000"/>
                    <a:lumOff val="80000"/>
                  </a:schemeClr>
                </a:solidFill>
              </a:rPr>
              <a:t>dialogs</a:t>
            </a:r>
            <a:r>
              <a:rPr lang="en-US" dirty="0"/>
              <a:t> that might pop </a:t>
            </a:r>
            <a:r>
              <a:rPr lang="en-US" dirty="0" smtClean="0"/>
              <a:t>up</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2051" name="Picture 3" descr="C:\Users\ogeorgiev\Desktop\Capture.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386240" y="4343400"/>
            <a:ext cx="4371520" cy="1738086"/>
          </a:xfrm>
          <a:prstGeom prst="roundRect">
            <a:avLst>
              <a:gd name="adj" fmla="val 4976"/>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380" y="4349068"/>
            <a:ext cx="1067178" cy="146102"/>
          </a:xfrm>
          <a:prstGeom prst="rect">
            <a:avLst/>
          </a:prstGeom>
        </p:spPr>
      </p:pic>
    </p:spTree>
    <p:extLst>
      <p:ext uri="{BB962C8B-B14F-4D97-AF65-F5344CB8AC3E}">
        <p14:creationId xmlns:p14="http://schemas.microsoft.com/office/powerpoint/2010/main" val="1759418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Surface Toolbar</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Recording Surface toolbar </a:t>
            </a:r>
            <a:r>
              <a:rPr lang="en-US" dirty="0"/>
              <a:t>controls your interaction with the browser </a:t>
            </a:r>
            <a:r>
              <a:rPr lang="en-US" dirty="0" smtClean="0"/>
              <a:t>page</a:t>
            </a:r>
          </a:p>
          <a:p>
            <a:pPr>
              <a:lnSpc>
                <a:spcPct val="100000"/>
              </a:lnSpc>
            </a:pPr>
            <a:r>
              <a:rPr lang="en-US" dirty="0" smtClean="0"/>
              <a:t>Provides the following </a:t>
            </a:r>
            <a:r>
              <a:rPr lang="en-US" dirty="0" smtClean="0">
                <a:solidFill>
                  <a:schemeClr val="accent5">
                    <a:lumMod val="20000"/>
                    <a:lumOff val="80000"/>
                  </a:schemeClr>
                </a:solidFill>
              </a:rPr>
              <a:t>options</a:t>
            </a:r>
            <a:r>
              <a:rPr lang="en-US" dirty="0" smtClean="0"/>
              <a:t>:</a:t>
            </a:r>
          </a:p>
          <a:p>
            <a:pPr lvl="1">
              <a:lnSpc>
                <a:spcPct val="100000"/>
              </a:lnSpc>
            </a:pPr>
            <a:r>
              <a:rPr lang="en-US" dirty="0" smtClean="0"/>
              <a:t>Lock the UI</a:t>
            </a:r>
          </a:p>
          <a:p>
            <a:pPr lvl="1">
              <a:lnSpc>
                <a:spcPct val="100000"/>
              </a:lnSpc>
            </a:pPr>
            <a:r>
              <a:rPr lang="en-US" dirty="0"/>
              <a:t>Enable </a:t>
            </a:r>
            <a:r>
              <a:rPr lang="en-US" dirty="0" smtClean="0"/>
              <a:t>Highlighting</a:t>
            </a:r>
            <a:endParaRPr lang="en-US" b="0" dirty="0" smtClean="0"/>
          </a:p>
          <a:p>
            <a:pPr lvl="1">
              <a:lnSpc>
                <a:spcPct val="100000"/>
              </a:lnSpc>
            </a:pPr>
            <a:r>
              <a:rPr lang="en-US" dirty="0"/>
              <a:t>Pause </a:t>
            </a:r>
            <a:r>
              <a:rPr lang="en-US" dirty="0" smtClean="0"/>
              <a:t>Recording</a:t>
            </a:r>
          </a:p>
          <a:p>
            <a:pPr lvl="1">
              <a:lnSpc>
                <a:spcPct val="100000"/>
              </a:lnSpc>
            </a:pPr>
            <a:r>
              <a:rPr lang="en-US" dirty="0" smtClean="0"/>
              <a:t>Record</a:t>
            </a:r>
          </a:p>
          <a:p>
            <a:pPr lvl="1">
              <a:lnSpc>
                <a:spcPct val="100000"/>
              </a:lnSpc>
            </a:pPr>
            <a:r>
              <a:rPr lang="en-US" dirty="0"/>
              <a:t>Refresh </a:t>
            </a:r>
            <a:r>
              <a:rPr lang="en-US" dirty="0" smtClean="0"/>
              <a:t>Recorder</a:t>
            </a:r>
          </a:p>
          <a:p>
            <a:pPr lvl="1">
              <a:lnSpc>
                <a:spcPct val="100000"/>
              </a:lnSpc>
            </a:pPr>
            <a:r>
              <a:rPr lang="en-US" dirty="0"/>
              <a:t>Show DOM Explorer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2271" y="2969911"/>
            <a:ext cx="4282751" cy="1602089"/>
          </a:xfrm>
          <a:prstGeom prst="roundRect">
            <a:avLst>
              <a:gd name="adj" fmla="val 7843"/>
            </a:avLst>
          </a:prstGeom>
          <a:noFill/>
          <a:ln>
            <a:noFill/>
          </a:ln>
          <a:effectLst>
            <a:glow rad="101600">
              <a:schemeClr val="tx1">
                <a:alpha val="60000"/>
              </a:schemeClr>
            </a:glow>
            <a:outerShdw dist="35921" dir="2700000" algn="ctr" rotWithShape="0">
              <a:schemeClr val="bg2"/>
            </a:outerShdw>
            <a:reflection blurRad="6350" stA="50000" endA="275" endPos="40000" dist="1016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548" y="4201708"/>
            <a:ext cx="2199095" cy="346056"/>
          </a:xfrm>
          <a:prstGeom prst="rect">
            <a:avLst/>
          </a:prstGeom>
          <a:effectLst/>
        </p:spPr>
      </p:pic>
      <p:sp>
        <p:nvSpPr>
          <p:cNvPr id="5" name="TextBox 4"/>
          <p:cNvSpPr txBox="1"/>
          <p:nvPr/>
        </p:nvSpPr>
        <p:spPr>
          <a:xfrm>
            <a:off x="4442271" y="3666997"/>
            <a:ext cx="1201567" cy="307777"/>
          </a:xfrm>
          <a:prstGeom prst="rect">
            <a:avLst/>
          </a:prstGeom>
          <a:solidFill>
            <a:srgbClr val="FFFFFF"/>
          </a:solidFill>
        </p:spPr>
        <p:txBody>
          <a:bodyPr wrap="square" rtlCol="0">
            <a:spAutoFit/>
          </a:bodyPr>
          <a:lstStyle/>
          <a:p>
            <a:pPr algn="r"/>
            <a:r>
              <a:rPr lang="en-US" sz="1400" dirty="0" smtClean="0">
                <a:solidFill>
                  <a:schemeClr val="bg1"/>
                </a:solidFill>
              </a:rPr>
              <a:t>Lock UI</a:t>
            </a:r>
            <a:endParaRPr lang="en-US" sz="1400" dirty="0">
              <a:solidFill>
                <a:schemeClr val="bg1"/>
              </a:solidFill>
            </a:endParaRPr>
          </a:p>
        </p:txBody>
      </p:sp>
      <p:sp>
        <p:nvSpPr>
          <p:cNvPr id="8" name="TextBox 7"/>
          <p:cNvSpPr txBox="1"/>
          <p:nvPr/>
        </p:nvSpPr>
        <p:spPr>
          <a:xfrm>
            <a:off x="4442271" y="3331101"/>
            <a:ext cx="1641134" cy="307777"/>
          </a:xfrm>
          <a:prstGeom prst="rect">
            <a:avLst/>
          </a:prstGeom>
          <a:solidFill>
            <a:srgbClr val="FFFFFF"/>
          </a:solidFill>
        </p:spPr>
        <p:txBody>
          <a:bodyPr wrap="square" rtlCol="0">
            <a:spAutoFit/>
          </a:bodyPr>
          <a:lstStyle/>
          <a:p>
            <a:r>
              <a:rPr lang="en-US" sz="1400" dirty="0" smtClean="0">
                <a:solidFill>
                  <a:schemeClr val="bg1"/>
                </a:solidFill>
              </a:rPr>
              <a:t>Enable Highlighting</a:t>
            </a:r>
            <a:endParaRPr lang="en-US" sz="1400" dirty="0">
              <a:solidFill>
                <a:schemeClr val="bg1"/>
              </a:solidFill>
            </a:endParaRPr>
          </a:p>
        </p:txBody>
      </p:sp>
      <p:sp>
        <p:nvSpPr>
          <p:cNvPr id="9" name="TextBox 8"/>
          <p:cNvSpPr txBox="1"/>
          <p:nvPr/>
        </p:nvSpPr>
        <p:spPr>
          <a:xfrm>
            <a:off x="4632456" y="2982705"/>
            <a:ext cx="1641134" cy="307777"/>
          </a:xfrm>
          <a:prstGeom prst="rect">
            <a:avLst/>
          </a:prstGeom>
          <a:solidFill>
            <a:srgbClr val="FFFFFF"/>
          </a:solidFill>
        </p:spPr>
        <p:txBody>
          <a:bodyPr wrap="square" rtlCol="0">
            <a:spAutoFit/>
          </a:bodyPr>
          <a:lstStyle/>
          <a:p>
            <a:pPr algn="r"/>
            <a:r>
              <a:rPr lang="en-US" sz="1400" dirty="0" smtClean="0">
                <a:solidFill>
                  <a:schemeClr val="bg1"/>
                </a:solidFill>
              </a:rPr>
              <a:t>Pause Recording</a:t>
            </a:r>
            <a:endParaRPr lang="en-US" sz="1400" dirty="0">
              <a:solidFill>
                <a:schemeClr val="bg1"/>
              </a:solidFill>
            </a:endParaRPr>
          </a:p>
        </p:txBody>
      </p:sp>
      <p:sp>
        <p:nvSpPr>
          <p:cNvPr id="10" name="TextBox 9"/>
          <p:cNvSpPr txBox="1"/>
          <p:nvPr/>
        </p:nvSpPr>
        <p:spPr>
          <a:xfrm>
            <a:off x="6273590" y="2965185"/>
            <a:ext cx="1201567" cy="307777"/>
          </a:xfrm>
          <a:prstGeom prst="rect">
            <a:avLst/>
          </a:prstGeom>
          <a:solidFill>
            <a:srgbClr val="FFFFFF"/>
          </a:solidFill>
        </p:spPr>
        <p:txBody>
          <a:bodyPr wrap="square" rtlCol="0">
            <a:spAutoFit/>
          </a:bodyPr>
          <a:lstStyle/>
          <a:p>
            <a:r>
              <a:rPr lang="en-US" sz="1400" dirty="0" smtClean="0">
                <a:solidFill>
                  <a:schemeClr val="bg1"/>
                </a:solidFill>
              </a:rPr>
              <a:t>Record</a:t>
            </a:r>
            <a:endParaRPr lang="en-US" sz="1400" dirty="0">
              <a:solidFill>
                <a:schemeClr val="bg1"/>
              </a:solidFill>
            </a:endParaRPr>
          </a:p>
        </p:txBody>
      </p:sp>
      <p:sp>
        <p:nvSpPr>
          <p:cNvPr id="11" name="TextBox 10"/>
          <p:cNvSpPr txBox="1"/>
          <p:nvPr/>
        </p:nvSpPr>
        <p:spPr>
          <a:xfrm>
            <a:off x="6583646" y="3291941"/>
            <a:ext cx="1880222" cy="307777"/>
          </a:xfrm>
          <a:prstGeom prst="rect">
            <a:avLst/>
          </a:prstGeom>
          <a:solidFill>
            <a:srgbClr val="FFFFFF"/>
          </a:solidFill>
        </p:spPr>
        <p:txBody>
          <a:bodyPr wrap="square" rtlCol="0">
            <a:spAutoFit/>
          </a:bodyPr>
          <a:lstStyle/>
          <a:p>
            <a:r>
              <a:rPr lang="en-US" sz="1400" dirty="0" smtClean="0">
                <a:solidFill>
                  <a:schemeClr val="bg1"/>
                </a:solidFill>
              </a:rPr>
              <a:t>Refresh Recorder</a:t>
            </a:r>
            <a:endParaRPr lang="en-US" sz="1400" dirty="0">
              <a:solidFill>
                <a:schemeClr val="bg1"/>
              </a:solidFill>
            </a:endParaRPr>
          </a:p>
        </p:txBody>
      </p:sp>
      <p:sp>
        <p:nvSpPr>
          <p:cNvPr id="12" name="TextBox 11"/>
          <p:cNvSpPr txBox="1"/>
          <p:nvPr/>
        </p:nvSpPr>
        <p:spPr>
          <a:xfrm>
            <a:off x="7017861" y="3667602"/>
            <a:ext cx="1707161" cy="307777"/>
          </a:xfrm>
          <a:prstGeom prst="rect">
            <a:avLst/>
          </a:prstGeom>
          <a:solidFill>
            <a:srgbClr val="FFFFFF"/>
          </a:solidFill>
        </p:spPr>
        <p:txBody>
          <a:bodyPr wrap="square" rtlCol="0">
            <a:spAutoFit/>
          </a:bodyPr>
          <a:lstStyle/>
          <a:p>
            <a:r>
              <a:rPr lang="en-US" sz="1400" dirty="0" smtClean="0">
                <a:solidFill>
                  <a:schemeClr val="bg1"/>
                </a:solidFill>
              </a:rPr>
              <a:t>Show Dom Explorer</a:t>
            </a:r>
            <a:endParaRPr lang="en-US" sz="1400" dirty="0">
              <a:solidFill>
                <a:schemeClr val="bg1"/>
              </a:solidFill>
            </a:endParaRPr>
          </a:p>
        </p:txBody>
      </p:sp>
    </p:spTree>
    <p:extLst>
      <p:ext uri="{BB962C8B-B14F-4D97-AF65-F5344CB8AC3E}">
        <p14:creationId xmlns:p14="http://schemas.microsoft.com/office/powerpoint/2010/main" val="539584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Menu</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Elements Menu </a:t>
            </a:r>
            <a:r>
              <a:rPr lang="en-US" dirty="0"/>
              <a:t>provides </a:t>
            </a:r>
            <a:r>
              <a:rPr lang="en-US" dirty="0">
                <a:solidFill>
                  <a:schemeClr val="accent5">
                    <a:lumMod val="20000"/>
                    <a:lumOff val="80000"/>
                  </a:schemeClr>
                </a:solidFill>
              </a:rPr>
              <a:t>quick access </a:t>
            </a:r>
            <a:r>
              <a:rPr lang="en-US" dirty="0"/>
              <a:t>to relevant functions right in the page you are </a:t>
            </a:r>
            <a:r>
              <a:rPr lang="en-US" dirty="0" smtClean="0"/>
              <a:t>testing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6147" name="Picture 3" descr="C:\Users\ogeorgiev\Desktop\menu.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6400" y="2698631"/>
            <a:ext cx="5715000" cy="3702169"/>
          </a:xfrm>
          <a:prstGeom prst="roundRect">
            <a:avLst>
              <a:gd name="adj" fmla="val 3932"/>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749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Resolution</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Browser </a:t>
            </a:r>
            <a:r>
              <a:rPr lang="en-US" dirty="0" smtClean="0">
                <a:solidFill>
                  <a:schemeClr val="accent5">
                    <a:lumMod val="20000"/>
                    <a:lumOff val="80000"/>
                  </a:schemeClr>
                </a:solidFill>
              </a:rPr>
              <a:t>Resolution</a:t>
            </a:r>
          </a:p>
          <a:p>
            <a:pPr lvl="1">
              <a:lnSpc>
                <a:spcPct val="100000"/>
              </a:lnSpc>
            </a:pPr>
            <a:r>
              <a:rPr lang="en-US" dirty="0"/>
              <a:t>If the highlight appears offset from the element it should be surrounding, make sure that your </a:t>
            </a:r>
            <a:r>
              <a:rPr lang="en-US" dirty="0" smtClean="0"/>
              <a:t>browser </a:t>
            </a:r>
            <a:r>
              <a:rPr lang="en-US" dirty="0" smtClean="0">
                <a:solidFill>
                  <a:schemeClr val="accent5">
                    <a:lumMod val="20000"/>
                    <a:lumOff val="80000"/>
                  </a:schemeClr>
                </a:solidFill>
              </a:rPr>
              <a:t>zoom </a:t>
            </a:r>
            <a:r>
              <a:rPr lang="en-US" dirty="0">
                <a:solidFill>
                  <a:schemeClr val="accent5">
                    <a:lumMod val="20000"/>
                    <a:lumOff val="80000"/>
                  </a:schemeClr>
                </a:solidFill>
              </a:rPr>
              <a:t>level</a:t>
            </a:r>
            <a:r>
              <a:rPr lang="en-US" dirty="0"/>
              <a:t> is set to 100</a:t>
            </a:r>
            <a:r>
              <a:rPr lang="en-US" dirty="0" smtClean="0"/>
              <a:t>%</a:t>
            </a:r>
          </a:p>
          <a:p>
            <a:pPr lvl="1">
              <a:lnSpc>
                <a:spcPct val="100000"/>
              </a:lnSpc>
            </a:pPr>
            <a:r>
              <a:rPr lang="en-US" dirty="0" smtClean="0"/>
              <a:t>In </a:t>
            </a:r>
            <a:r>
              <a:rPr lang="en-US" dirty="0"/>
              <a:t>the screenshot below, the zoom </a:t>
            </a:r>
            <a:r>
              <a:rPr lang="en-US" dirty="0" smtClean="0"/>
              <a:t>level </a:t>
            </a:r>
            <a:r>
              <a:rPr lang="en-US" dirty="0"/>
              <a:t>is 90</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4000500"/>
            <a:ext cx="4653159" cy="2286000"/>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29400" y="4019550"/>
            <a:ext cx="1562100" cy="2247900"/>
          </a:xfrm>
          <a:prstGeom prst="roundRect">
            <a:avLst>
              <a:gd name="adj" fmla="val 9079"/>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0090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Steps</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Steps Pane </a:t>
            </a:r>
            <a:r>
              <a:rPr lang="en-US" dirty="0"/>
              <a:t>allows </a:t>
            </a:r>
            <a:r>
              <a:rPr lang="en-US" dirty="0" smtClean="0"/>
              <a:t>working </a:t>
            </a:r>
            <a:r>
              <a:rPr lang="en-US" dirty="0"/>
              <a:t>with individual steps in the test, the step's elements and any code </a:t>
            </a:r>
            <a:r>
              <a:rPr lang="en-US" dirty="0" smtClean="0"/>
              <a:t>for 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55" y="2448061"/>
            <a:ext cx="8422089" cy="4257539"/>
          </a:xfrm>
          <a:prstGeom prst="rect">
            <a:avLst/>
          </a:prstGeom>
        </p:spPr>
      </p:pic>
    </p:spTree>
    <p:extLst>
      <p:ext uri="{BB962C8B-B14F-4D97-AF65-F5344CB8AC3E}">
        <p14:creationId xmlns:p14="http://schemas.microsoft.com/office/powerpoint/2010/main" val="1423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Test Steps Manually</a:t>
            </a:r>
          </a:p>
        </p:txBody>
      </p:sp>
      <p:sp>
        <p:nvSpPr>
          <p:cNvPr id="3" name="Content Placeholder 2"/>
          <p:cNvSpPr>
            <a:spLocks noGrp="1"/>
          </p:cNvSpPr>
          <p:nvPr>
            <p:ph idx="1"/>
          </p:nvPr>
        </p:nvSpPr>
        <p:spPr/>
        <p:txBody>
          <a:bodyPr/>
          <a:lstStyle/>
          <a:p>
            <a:r>
              <a:rPr lang="en-US" dirty="0"/>
              <a:t>There are some steps that have to be </a:t>
            </a:r>
            <a:r>
              <a:rPr lang="en-US" dirty="0">
                <a:solidFill>
                  <a:schemeClr val="accent5">
                    <a:lumMod val="20000"/>
                    <a:lumOff val="80000"/>
                  </a:schemeClr>
                </a:solidFill>
              </a:rPr>
              <a:t>added </a:t>
            </a:r>
            <a:r>
              <a:rPr lang="en-US" dirty="0" smtClean="0">
                <a:solidFill>
                  <a:schemeClr val="accent5">
                    <a:lumMod val="20000"/>
                    <a:lumOff val="80000"/>
                  </a:schemeClr>
                </a:solidFill>
              </a:rPr>
              <a:t>specifically</a:t>
            </a:r>
          </a:p>
          <a:p>
            <a:pPr lvl="1">
              <a:lnSpc>
                <a:spcPct val="100000"/>
              </a:lnSpc>
            </a:pPr>
            <a:r>
              <a:rPr lang="en-US" dirty="0">
                <a:solidFill>
                  <a:schemeClr val="accent5">
                    <a:lumMod val="20000"/>
                    <a:lumOff val="80000"/>
                  </a:schemeClr>
                </a:solidFill>
              </a:rPr>
              <a:t>Test as Step </a:t>
            </a:r>
            <a:r>
              <a:rPr lang="en-US" dirty="0"/>
              <a:t>lets you run another test as a single step</a:t>
            </a:r>
          </a:p>
          <a:p>
            <a:pPr lvl="1"/>
            <a:r>
              <a:rPr lang="en-US" dirty="0">
                <a:solidFill>
                  <a:schemeClr val="accent5">
                    <a:lumMod val="20000"/>
                    <a:lumOff val="80000"/>
                  </a:schemeClr>
                </a:solidFill>
              </a:rPr>
              <a:t>Script Step </a:t>
            </a:r>
            <a:r>
              <a:rPr lang="en-US" dirty="0"/>
              <a:t>adds a coded </a:t>
            </a:r>
            <a:r>
              <a:rPr lang="en-US" dirty="0" smtClean="0"/>
              <a:t/>
            </a:r>
            <a:br>
              <a:rPr lang="en-US" dirty="0" smtClean="0"/>
            </a:br>
            <a:r>
              <a:rPr lang="en-US" dirty="0" smtClean="0"/>
              <a:t>step </a:t>
            </a:r>
            <a:r>
              <a:rPr lang="en-US" dirty="0"/>
              <a:t>to the test and </a:t>
            </a:r>
            <a:r>
              <a:rPr lang="en-US" dirty="0" smtClean="0"/>
              <a:t/>
            </a:r>
            <a:br>
              <a:rPr lang="en-US" dirty="0" smtClean="0"/>
            </a:br>
            <a:r>
              <a:rPr lang="en-US" dirty="0" smtClean="0"/>
              <a:t>opens </a:t>
            </a:r>
            <a:r>
              <a:rPr lang="en-US" dirty="0"/>
              <a:t>the code editor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644" y="2850531"/>
            <a:ext cx="3633164" cy="3626469"/>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2248970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28600" y="914400"/>
            <a:ext cx="8686800" cy="5867400"/>
          </a:xfrm>
        </p:spPr>
        <p:txBody>
          <a:bodyPr/>
          <a:lstStyle/>
          <a:p>
            <a:pPr>
              <a:lnSpc>
                <a:spcPct val="100000"/>
              </a:lnSpc>
              <a:spcBef>
                <a:spcPts val="500"/>
              </a:spcBef>
              <a:spcAft>
                <a:spcPts val="500"/>
              </a:spcAft>
            </a:pPr>
            <a:r>
              <a:rPr lang="en-US" dirty="0" smtClean="0"/>
              <a:t>Introduction to </a:t>
            </a:r>
            <a:r>
              <a:rPr lang="en-US" dirty="0" smtClean="0">
                <a:solidFill>
                  <a:schemeClr val="accent3"/>
                </a:solidFill>
              </a:rPr>
              <a:t>Telerik </a:t>
            </a:r>
            <a:r>
              <a:rPr lang="en-US" dirty="0">
                <a:solidFill>
                  <a:schemeClr val="accent3"/>
                </a:solidFill>
              </a:rPr>
              <a:t>Test </a:t>
            </a:r>
            <a:r>
              <a:rPr lang="en-US" dirty="0" smtClean="0">
                <a:solidFill>
                  <a:schemeClr val="accent3"/>
                </a:solidFill>
              </a:rPr>
              <a:t>Studio</a:t>
            </a:r>
          </a:p>
          <a:p>
            <a:pPr lvl="1">
              <a:lnSpc>
                <a:spcPct val="100000"/>
              </a:lnSpc>
              <a:spcBef>
                <a:spcPts val="500"/>
              </a:spcBef>
              <a:spcAft>
                <a:spcPts val="500"/>
              </a:spcAft>
            </a:pPr>
            <a:r>
              <a:rPr lang="en-US" dirty="0" smtClean="0"/>
              <a:t>Product Features</a:t>
            </a:r>
          </a:p>
          <a:p>
            <a:pPr lvl="1">
              <a:lnSpc>
                <a:spcPct val="100000"/>
              </a:lnSpc>
              <a:spcBef>
                <a:spcPts val="500"/>
              </a:spcBef>
              <a:spcAft>
                <a:spcPts val="500"/>
              </a:spcAft>
            </a:pPr>
            <a:r>
              <a:rPr lang="en-US" dirty="0" smtClean="0"/>
              <a:t>Working With Projects</a:t>
            </a:r>
          </a:p>
          <a:p>
            <a:pPr lvl="1">
              <a:lnSpc>
                <a:spcPct val="100000"/>
              </a:lnSpc>
              <a:spcBef>
                <a:spcPts val="500"/>
              </a:spcBef>
              <a:spcAft>
                <a:spcPts val="500"/>
              </a:spcAft>
            </a:pPr>
            <a:r>
              <a:rPr lang="en-US" dirty="0"/>
              <a:t>Test Organization</a:t>
            </a:r>
          </a:p>
          <a:p>
            <a:pPr lvl="1">
              <a:lnSpc>
                <a:spcPct val="100000"/>
              </a:lnSpc>
              <a:spcBef>
                <a:spcPts val="500"/>
              </a:spcBef>
              <a:spcAft>
                <a:spcPts val="500"/>
              </a:spcAft>
            </a:pPr>
            <a:r>
              <a:rPr lang="en-US" dirty="0" smtClean="0"/>
              <a:t>Recording Tests</a:t>
            </a:r>
          </a:p>
          <a:p>
            <a:pPr lvl="1">
              <a:lnSpc>
                <a:spcPct val="100000"/>
              </a:lnSpc>
              <a:spcBef>
                <a:spcPts val="500"/>
              </a:spcBef>
              <a:spcAft>
                <a:spcPts val="500"/>
              </a:spcAft>
            </a:pPr>
            <a:r>
              <a:rPr lang="en-US" dirty="0" smtClean="0"/>
              <a:t>Test Execution</a:t>
            </a:r>
          </a:p>
          <a:p>
            <a:pPr lvl="1">
              <a:lnSpc>
                <a:spcPct val="100000"/>
              </a:lnSpc>
              <a:spcBef>
                <a:spcPts val="500"/>
              </a:spcBef>
              <a:spcAft>
                <a:spcPts val="500"/>
              </a:spcAft>
            </a:pPr>
            <a:r>
              <a:rPr lang="en-US" dirty="0" smtClean="0"/>
              <a:t>Test </a:t>
            </a:r>
            <a:r>
              <a:rPr lang="en-US" dirty="0"/>
              <a:t>Results</a:t>
            </a:r>
          </a:p>
          <a:p>
            <a:pPr lvl="1">
              <a:lnSpc>
                <a:spcPct val="100000"/>
              </a:lnSpc>
              <a:spcBef>
                <a:spcPts val="500"/>
              </a:spcBef>
              <a:spcAft>
                <a:spcPts val="500"/>
              </a:spcAft>
            </a:pPr>
            <a:r>
              <a:rPr lang="en-US" dirty="0"/>
              <a:t>Web Application </a:t>
            </a:r>
            <a:r>
              <a:rPr lang="en-US" dirty="0" smtClean="0"/>
              <a:t>Tests</a:t>
            </a:r>
          </a:p>
          <a:p>
            <a:pPr lvl="1">
              <a:lnSpc>
                <a:spcPct val="100000"/>
              </a:lnSpc>
              <a:spcBef>
                <a:spcPts val="500"/>
              </a:spcBef>
              <a:spcAft>
                <a:spcPts val="500"/>
              </a:spcAft>
            </a:pPr>
            <a:r>
              <a:rPr lang="en-US" dirty="0"/>
              <a:t>Data Driven Tests</a:t>
            </a:r>
          </a:p>
          <a:p>
            <a:pPr lvl="1">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1" descr="C:\Trash\books-again.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7000" y="1905000"/>
            <a:ext cx="2039815" cy="3505200"/>
          </a:xfrm>
          <a:prstGeom prst="rect">
            <a:avLst/>
          </a:prstGeom>
          <a:noFill/>
          <a:effectLst>
            <a:glow rad="101600">
              <a:schemeClr val="tx1">
                <a:alpha val="60000"/>
              </a:schemeClr>
            </a:glow>
            <a:softEdge rad="31750"/>
          </a:effectLst>
        </p:spPr>
      </p:pic>
    </p:spTree>
    <p:extLst>
      <p:ext uri="{BB962C8B-B14F-4D97-AF65-F5344CB8AC3E}">
        <p14:creationId xmlns:p14="http://schemas.microsoft.com/office/powerpoint/2010/main" val="1789880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dditional Steps Options</a:t>
            </a:r>
            <a:endParaRPr lang="en-US" dirty="0"/>
          </a:p>
        </p:txBody>
      </p:sp>
      <p:sp>
        <p:nvSpPr>
          <p:cNvPr id="3" name="Content Placeholder 2"/>
          <p:cNvSpPr>
            <a:spLocks noGrp="1"/>
          </p:cNvSpPr>
          <p:nvPr>
            <p:ph idx="1"/>
          </p:nvPr>
        </p:nvSpPr>
        <p:spPr>
          <a:xfrm>
            <a:off x="228600" y="914400"/>
            <a:ext cx="8686800" cy="5867400"/>
          </a:xfrm>
        </p:spPr>
        <p:txBody>
          <a:bodyPr/>
          <a:lstStyle/>
          <a:p>
            <a:pPr>
              <a:lnSpc>
                <a:spcPct val="100000"/>
              </a:lnSpc>
            </a:pPr>
            <a:r>
              <a:rPr lang="en-US" dirty="0"/>
              <a:t>The </a:t>
            </a:r>
            <a:r>
              <a:rPr lang="en-US" dirty="0">
                <a:solidFill>
                  <a:schemeClr val="accent5">
                    <a:lumMod val="20000"/>
                    <a:lumOff val="80000"/>
                  </a:schemeClr>
                </a:solidFill>
              </a:rPr>
              <a:t>More... </a:t>
            </a:r>
            <a:r>
              <a:rPr lang="en-US" dirty="0"/>
              <a:t>button </a:t>
            </a:r>
            <a:r>
              <a:rPr lang="en-US" dirty="0" smtClean="0"/>
              <a:t>provides additional </a:t>
            </a:r>
            <a:r>
              <a:rPr lang="en-US" dirty="0"/>
              <a:t>steps to add to your </a:t>
            </a:r>
            <a:r>
              <a:rPr lang="en-US" dirty="0" smtClean="0"/>
              <a:t>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78" y="2109136"/>
            <a:ext cx="2314245" cy="4558363"/>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2010912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Steps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Add manually a script step</a:t>
            </a:r>
          </a:p>
          <a:p>
            <a:pPr>
              <a:lnSpc>
                <a:spcPct val="100000"/>
              </a:lnSpc>
            </a:pPr>
            <a:r>
              <a:rPr lang="en-US" dirty="0" smtClean="0"/>
              <a:t>Convert existing step to code</a:t>
            </a:r>
          </a:p>
          <a:p>
            <a:pPr lvl="1">
              <a:lnSpc>
                <a:spcPct val="100000"/>
              </a:lnSpc>
            </a:pPr>
            <a:r>
              <a:rPr lang="en-US" dirty="0" smtClean="0"/>
              <a:t>Cannot be converted back to regular step</a:t>
            </a:r>
          </a:p>
          <a:p>
            <a:pPr>
              <a:lnSpc>
                <a:spcPct val="100000"/>
              </a:lnSpc>
            </a:pPr>
            <a:r>
              <a:rPr lang="en-US" dirty="0" smtClean="0"/>
              <a:t>Either C# or Visual Basic can be used</a:t>
            </a:r>
          </a:p>
          <a:p>
            <a:pPr>
              <a:lnSpc>
                <a:spcPct val="100000"/>
              </a:lnSpc>
            </a:pPr>
            <a:r>
              <a:rPr lang="en-US" dirty="0" smtClean="0"/>
              <a:t>"View Entire Code" Option</a:t>
            </a:r>
          </a:p>
          <a:p>
            <a:pPr>
              <a:lnSpc>
                <a:spcPct val="100000"/>
              </a:lnSpc>
            </a:pPr>
            <a:r>
              <a:rPr lang="en-US" dirty="0" smtClean="0"/>
              <a:t>API Reference</a:t>
            </a:r>
          </a:p>
          <a:p>
            <a:pPr>
              <a:lnSpc>
                <a:spcPct val="100000"/>
              </a:lnSpc>
            </a:pPr>
            <a:endParaRPr lang="en-US" dirty="0" smtClean="0"/>
          </a:p>
          <a:p>
            <a:pPr>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54" y="4195869"/>
            <a:ext cx="4963246" cy="2470208"/>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49545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Steps</a:t>
            </a:r>
            <a:endParaRPr lang="en-US" dirty="0"/>
          </a:p>
        </p:txBody>
      </p:sp>
      <p:sp>
        <p:nvSpPr>
          <p:cNvPr id="3" name="Content Placeholder 2"/>
          <p:cNvSpPr>
            <a:spLocks noGrp="1"/>
          </p:cNvSpPr>
          <p:nvPr>
            <p:ph idx="1"/>
          </p:nvPr>
        </p:nvSpPr>
        <p:spPr/>
        <p:txBody>
          <a:bodyPr/>
          <a:lstStyle/>
          <a:p>
            <a:r>
              <a:rPr lang="en-US" dirty="0" smtClean="0"/>
              <a:t>The flow control in Test Studio can be implemented through logical steps</a:t>
            </a:r>
          </a:p>
          <a:p>
            <a:pPr lvl="1"/>
            <a:r>
              <a:rPr lang="en-US" dirty="0" smtClean="0"/>
              <a:t>If…else</a:t>
            </a:r>
          </a:p>
          <a:p>
            <a:pPr lvl="1"/>
            <a:r>
              <a:rPr lang="en-US" dirty="0" smtClean="0"/>
              <a:t>While…loop</a:t>
            </a:r>
          </a:p>
          <a:p>
            <a:pPr lvl="1"/>
            <a:r>
              <a:rPr lang="en-US" dirty="0"/>
              <a:t>L</a:t>
            </a:r>
            <a:r>
              <a:rPr lang="en-US" dirty="0" smtClean="0"/>
              <a:t>oop</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465" y="2390576"/>
            <a:ext cx="1759129" cy="1532809"/>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13541"/>
            <a:ext cx="8382000" cy="1096087"/>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5757642"/>
            <a:ext cx="8382000" cy="347544"/>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882987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Popups</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HTML popups </a:t>
            </a:r>
            <a:r>
              <a:rPr lang="en-US" dirty="0"/>
              <a:t>are detected by </a:t>
            </a:r>
            <a:r>
              <a:rPr lang="en-US" dirty="0" smtClean="0"/>
              <a:t>Test Studio automatically</a:t>
            </a:r>
          </a:p>
          <a:p>
            <a:pPr lvl="1">
              <a:lnSpc>
                <a:spcPct val="100000"/>
              </a:lnSpc>
            </a:pPr>
            <a:r>
              <a:rPr lang="en-US" dirty="0" smtClean="0"/>
              <a:t>When </a:t>
            </a:r>
            <a:r>
              <a:rPr lang="en-US" dirty="0"/>
              <a:t>an HTML popup is about to appear, </a:t>
            </a:r>
            <a:r>
              <a:rPr lang="en-US" dirty="0" smtClean="0"/>
              <a:t>Test Studio allows </a:t>
            </a:r>
            <a:r>
              <a:rPr lang="en-US" dirty="0"/>
              <a:t>you to automate the </a:t>
            </a:r>
            <a:r>
              <a:rPr lang="en-US" dirty="0" smtClean="0"/>
              <a:t>popup</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9672" y="3581400"/>
            <a:ext cx="7144657" cy="1676400"/>
          </a:xfrm>
          <a:prstGeom prst="roundRect">
            <a:avLst>
              <a:gd name="adj" fmla="val 6277"/>
            </a:avLst>
          </a:prstGeom>
          <a:noFill/>
          <a:ln>
            <a:noFill/>
          </a:ln>
          <a:effectLst>
            <a:glow rad="101600">
              <a:schemeClr val="tx1">
                <a:alpha val="6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558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Win32 Dialogs</a:t>
            </a:r>
          </a:p>
        </p:txBody>
      </p:sp>
      <p:sp>
        <p:nvSpPr>
          <p:cNvPr id="3" name="Content Placeholder 2"/>
          <p:cNvSpPr>
            <a:spLocks noGrp="1"/>
          </p:cNvSpPr>
          <p:nvPr>
            <p:ph idx="1"/>
          </p:nvPr>
        </p:nvSpPr>
        <p:spPr/>
        <p:txBody>
          <a:bodyPr/>
          <a:lstStyle/>
          <a:p>
            <a:pPr>
              <a:lnSpc>
                <a:spcPct val="100000"/>
              </a:lnSpc>
            </a:pPr>
            <a:r>
              <a:rPr lang="en-US" dirty="0"/>
              <a:t>You can respond to a number of common </a:t>
            </a:r>
            <a:r>
              <a:rPr lang="en-US" dirty="0">
                <a:solidFill>
                  <a:schemeClr val="accent5">
                    <a:lumMod val="20000"/>
                    <a:lumOff val="80000"/>
                  </a:schemeClr>
                </a:solidFill>
              </a:rPr>
              <a:t>Win32 dialogs </a:t>
            </a:r>
            <a:r>
              <a:rPr lang="en-US" dirty="0"/>
              <a:t>using the Recording Surface </a:t>
            </a:r>
            <a:r>
              <a:rPr lang="en-US" dirty="0">
                <a:solidFill>
                  <a:schemeClr val="accent5">
                    <a:lumMod val="20000"/>
                    <a:lumOff val="80000"/>
                  </a:schemeClr>
                </a:solidFill>
              </a:rPr>
              <a:t>"Dialogs" drop </a:t>
            </a:r>
            <a:r>
              <a:rPr lang="en-US" dirty="0" smtClean="0">
                <a:solidFill>
                  <a:schemeClr val="accent5">
                    <a:lumMod val="20000"/>
                    <a:lumOff val="80000"/>
                  </a:schemeClr>
                </a:solidFill>
              </a:rPr>
              <a:t>down list </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8200" y="3538953"/>
            <a:ext cx="3886200" cy="1947447"/>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04912" y="4972050"/>
            <a:ext cx="2886075" cy="1200150"/>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566914"/>
            <a:ext cx="1286054" cy="2162477"/>
          </a:xfrm>
          <a:prstGeom prst="roundRect">
            <a:avLst>
              <a:gd name="adj" fmla="val 10741"/>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856486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Logon</a:t>
            </a:r>
          </a:p>
        </p:txBody>
      </p:sp>
      <p:sp>
        <p:nvSpPr>
          <p:cNvPr id="3" name="Content Placeholder 2"/>
          <p:cNvSpPr>
            <a:spLocks noGrp="1"/>
          </p:cNvSpPr>
          <p:nvPr>
            <p:ph idx="1"/>
          </p:nvPr>
        </p:nvSpPr>
        <p:spPr/>
        <p:txBody>
          <a:bodyPr/>
          <a:lstStyle/>
          <a:p>
            <a:pPr>
              <a:lnSpc>
                <a:spcPct val="100000"/>
              </a:lnSpc>
            </a:pPr>
            <a:r>
              <a:rPr lang="en-US" dirty="0"/>
              <a:t>Some web pages may require a </a:t>
            </a:r>
            <a:r>
              <a:rPr lang="en-US" dirty="0">
                <a:solidFill>
                  <a:schemeClr val="accent5">
                    <a:lumMod val="20000"/>
                    <a:lumOff val="80000"/>
                  </a:schemeClr>
                </a:solidFill>
              </a:rPr>
              <a:t>user name</a:t>
            </a:r>
            <a:r>
              <a:rPr lang="en-US" dirty="0"/>
              <a:t> and </a:t>
            </a:r>
            <a:r>
              <a:rPr lang="en-US" dirty="0">
                <a:solidFill>
                  <a:schemeClr val="accent5">
                    <a:lumMod val="20000"/>
                    <a:lumOff val="80000"/>
                  </a:schemeClr>
                </a:solidFill>
              </a:rPr>
              <a:t>password</a:t>
            </a:r>
            <a:r>
              <a:rPr lang="en-US" dirty="0"/>
              <a:t> to gain </a:t>
            </a:r>
            <a:r>
              <a:rPr lang="en-US" dirty="0" smtClean="0"/>
              <a:t>access</a:t>
            </a:r>
          </a:p>
          <a:p>
            <a:pPr lvl="1">
              <a:lnSpc>
                <a:spcPct val="100000"/>
              </a:lnSpc>
            </a:pPr>
            <a:r>
              <a:rPr lang="en-US" dirty="0"/>
              <a:t>The </a:t>
            </a:r>
            <a:r>
              <a:rPr lang="en-US" dirty="0">
                <a:solidFill>
                  <a:schemeClr val="accent5">
                    <a:lumMod val="20000"/>
                    <a:lumOff val="80000"/>
                  </a:schemeClr>
                </a:solidFill>
              </a:rPr>
              <a:t>logon handler </a:t>
            </a:r>
            <a:r>
              <a:rPr lang="en-US" dirty="0"/>
              <a:t>fills in </a:t>
            </a:r>
            <a:r>
              <a:rPr lang="en-US" dirty="0" smtClean="0"/>
              <a:t>the </a:t>
            </a:r>
            <a:br>
              <a:rPr lang="en-US" dirty="0" smtClean="0"/>
            </a:br>
            <a:r>
              <a:rPr lang="en-US" dirty="0" smtClean="0"/>
              <a:t>user </a:t>
            </a:r>
            <a:r>
              <a:rPr lang="en-US" dirty="0"/>
              <a:t>name and password </a:t>
            </a:r>
            <a:r>
              <a:rPr lang="en-US" dirty="0" smtClean="0"/>
              <a:t>and </a:t>
            </a:r>
            <a:br>
              <a:rPr lang="en-US" dirty="0" smtClean="0"/>
            </a:br>
            <a:r>
              <a:rPr lang="en-US" dirty="0" smtClean="0"/>
              <a:t>then </a:t>
            </a:r>
            <a:r>
              <a:rPr lang="en-US" dirty="0"/>
              <a:t>clicks the </a:t>
            </a:r>
            <a:r>
              <a:rPr lang="en-US" dirty="0">
                <a:solidFill>
                  <a:schemeClr val="accent5">
                    <a:lumMod val="20000"/>
                    <a:lumOff val="80000"/>
                  </a:schemeClr>
                </a:solidFill>
              </a:rPr>
              <a:t>OK</a:t>
            </a:r>
            <a:r>
              <a:rPr lang="en-US" dirty="0"/>
              <a:t> </a:t>
            </a:r>
            <a:r>
              <a:rPr lang="en-US" dirty="0" smtClean="0"/>
              <a:t>or </a:t>
            </a:r>
            <a:r>
              <a:rPr lang="en-US" dirty="0" smtClean="0">
                <a:solidFill>
                  <a:schemeClr val="accent5">
                    <a:lumMod val="20000"/>
                    <a:lumOff val="80000"/>
                  </a:schemeClr>
                </a:solidFill>
              </a:rPr>
              <a:t>Cancel</a:t>
            </a:r>
            <a:r>
              <a:rPr lang="en-US" dirty="0" smtClean="0"/>
              <a:t> </a:t>
            </a:r>
            <a:br>
              <a:rPr lang="en-US" dirty="0" smtClean="0"/>
            </a:br>
            <a:r>
              <a:rPr lang="en-US" dirty="0" smtClean="0"/>
              <a:t>button </a:t>
            </a:r>
            <a:r>
              <a:rPr lang="en-US" dirty="0"/>
              <a:t>to close the dialog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43600" y="2209800"/>
            <a:ext cx="2811009" cy="3276600"/>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4343400"/>
            <a:ext cx="4362450" cy="2038350"/>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282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Drag and Drop</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D</a:t>
            </a:r>
            <a:r>
              <a:rPr lang="en-US" dirty="0" smtClean="0">
                <a:solidFill>
                  <a:schemeClr val="accent5">
                    <a:lumMod val="20000"/>
                    <a:lumOff val="80000"/>
                  </a:schemeClr>
                </a:solidFill>
              </a:rPr>
              <a:t>rag </a:t>
            </a:r>
            <a:r>
              <a:rPr lang="en-US" dirty="0">
                <a:solidFill>
                  <a:schemeClr val="accent5">
                    <a:lumMod val="20000"/>
                    <a:lumOff val="80000"/>
                  </a:schemeClr>
                </a:solidFill>
              </a:rPr>
              <a:t>and drop </a:t>
            </a:r>
            <a:r>
              <a:rPr lang="en-US" dirty="0"/>
              <a:t>of any element in a web page </a:t>
            </a:r>
            <a:r>
              <a:rPr lang="en-US" dirty="0" smtClean="0"/>
              <a:t>can be automated</a:t>
            </a:r>
          </a:p>
          <a:p>
            <a:pPr lvl="1">
              <a:lnSpc>
                <a:spcPct val="100000"/>
              </a:lnSpc>
            </a:pPr>
            <a:r>
              <a:rPr lang="en-US" dirty="0" smtClean="0"/>
              <a:t>I.e. simple </a:t>
            </a:r>
            <a:r>
              <a:rPr lang="en-US" dirty="0"/>
              <a:t>HTML </a:t>
            </a:r>
            <a:r>
              <a:rPr lang="en-US" dirty="0" smtClean="0"/>
              <a:t>elements, RadControls </a:t>
            </a:r>
            <a:r>
              <a:rPr lang="en-US" dirty="0"/>
              <a:t>for ASP.NET AJAX and Silverlight </a:t>
            </a:r>
            <a:r>
              <a:rPr lang="en-US" dirty="0" smtClean="0"/>
              <a:t>elements</a:t>
            </a:r>
          </a:p>
          <a:p>
            <a:pPr>
              <a:lnSpc>
                <a:spcPct val="100000"/>
              </a:lnSpc>
            </a:pPr>
            <a:r>
              <a:rPr lang="en-US" dirty="0"/>
              <a:t>There are two ways to </a:t>
            </a:r>
            <a:r>
              <a:rPr lang="en-US" dirty="0">
                <a:solidFill>
                  <a:schemeClr val="accent5">
                    <a:lumMod val="20000"/>
                    <a:lumOff val="80000"/>
                  </a:schemeClr>
                </a:solidFill>
              </a:rPr>
              <a:t>automate a drag and drop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Dragging elements directly </a:t>
            </a:r>
            <a:r>
              <a:rPr lang="en-US" dirty="0" smtClean="0"/>
              <a:t>with the </a:t>
            </a:r>
            <a:r>
              <a:rPr lang="en-US" dirty="0" smtClean="0">
                <a:solidFill>
                  <a:schemeClr val="accent5">
                    <a:lumMod val="20000"/>
                    <a:lumOff val="80000"/>
                  </a:schemeClr>
                </a:solidFill>
              </a:rPr>
              <a:t>mouse</a:t>
            </a:r>
            <a:r>
              <a:rPr lang="en-US" dirty="0" smtClean="0"/>
              <a:t> </a:t>
            </a:r>
            <a:r>
              <a:rPr lang="en-US" dirty="0"/>
              <a:t>in the Recording </a:t>
            </a:r>
            <a:r>
              <a:rPr lang="en-US" dirty="0" smtClean="0"/>
              <a:t>Surface</a:t>
            </a:r>
          </a:p>
          <a:p>
            <a:pPr lvl="1">
              <a:lnSpc>
                <a:spcPct val="100000"/>
              </a:lnSpc>
            </a:pPr>
            <a:r>
              <a:rPr lang="en-US" dirty="0" smtClean="0"/>
              <a:t>Using </a:t>
            </a:r>
            <a:r>
              <a:rPr lang="en-US" dirty="0"/>
              <a:t>the Elements </a:t>
            </a:r>
            <a:r>
              <a:rPr lang="en-US" dirty="0" smtClean="0"/>
              <a:t>Menu </a:t>
            </a:r>
            <a:r>
              <a:rPr lang="en-US" dirty="0" smtClean="0">
                <a:solidFill>
                  <a:schemeClr val="accent5">
                    <a:lumMod val="20000"/>
                    <a:lumOff val="80000"/>
                  </a:schemeClr>
                </a:solidFill>
              </a:rPr>
              <a:t>Drag </a:t>
            </a:r>
            <a:r>
              <a:rPr lang="en-US" dirty="0">
                <a:solidFill>
                  <a:schemeClr val="accent5">
                    <a:lumMod val="20000"/>
                    <a:lumOff val="80000"/>
                  </a:schemeClr>
                </a:solidFill>
              </a:rPr>
              <a:t>and Drop option</a:t>
            </a: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2773816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Translators</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Translators</a:t>
            </a:r>
            <a:r>
              <a:rPr lang="en-US" dirty="0"/>
              <a:t> are extensions that open up an element to work with </a:t>
            </a:r>
            <a:r>
              <a:rPr lang="en-US" dirty="0" smtClean="0"/>
              <a:t>Test Studio</a:t>
            </a:r>
          </a:p>
          <a:p>
            <a:pPr lvl="1">
              <a:lnSpc>
                <a:spcPct val="100000"/>
              </a:lnSpc>
            </a:pPr>
            <a:r>
              <a:rPr lang="en-US" dirty="0" smtClean="0"/>
              <a:t>The translator </a:t>
            </a:r>
            <a:r>
              <a:rPr lang="en-US" dirty="0"/>
              <a:t>describes the </a:t>
            </a:r>
            <a:r>
              <a:rPr lang="en-US" dirty="0" smtClean="0">
                <a:solidFill>
                  <a:schemeClr val="accent5">
                    <a:lumMod val="20000"/>
                    <a:lumOff val="80000"/>
                  </a:schemeClr>
                </a:solidFill>
              </a:rPr>
              <a:t>actions</a:t>
            </a:r>
            <a:r>
              <a:rPr lang="en-US" dirty="0" smtClean="0"/>
              <a:t> of </a:t>
            </a:r>
            <a:r>
              <a:rPr lang="en-US" dirty="0"/>
              <a:t>an element that can be automated and </a:t>
            </a:r>
            <a:r>
              <a:rPr lang="en-US" dirty="0">
                <a:solidFill>
                  <a:schemeClr val="accent5">
                    <a:lumMod val="20000"/>
                    <a:lumOff val="80000"/>
                  </a:schemeClr>
                </a:solidFill>
              </a:rPr>
              <a:t>verifications</a:t>
            </a:r>
            <a:r>
              <a:rPr lang="en-US" dirty="0"/>
              <a:t> that can be </a:t>
            </a:r>
            <a:r>
              <a:rPr lang="en-US" dirty="0" smtClean="0"/>
              <a:t>performed</a:t>
            </a:r>
          </a:p>
          <a:p>
            <a:pPr lvl="1">
              <a:lnSpc>
                <a:spcPct val="100000"/>
              </a:lnSpc>
            </a:pPr>
            <a:r>
              <a:rPr lang="en-US" dirty="0" smtClean="0"/>
              <a:t>Test Studio ships </a:t>
            </a:r>
            <a:r>
              <a:rPr lang="en-US" dirty="0"/>
              <a:t>with </a:t>
            </a:r>
            <a:r>
              <a:rPr lang="en-US" dirty="0" smtClean="0">
                <a:solidFill>
                  <a:schemeClr val="accent5">
                    <a:lumMod val="20000"/>
                    <a:lumOff val="80000"/>
                  </a:schemeClr>
                </a:solidFill>
              </a:rPr>
              <a:t>basic translators </a:t>
            </a:r>
            <a:r>
              <a:rPr lang="en-US" dirty="0"/>
              <a:t>for </a:t>
            </a:r>
            <a:r>
              <a:rPr lang="en-US" dirty="0">
                <a:solidFill>
                  <a:schemeClr val="accent5">
                    <a:lumMod val="20000"/>
                    <a:lumOff val="80000"/>
                  </a:schemeClr>
                </a:solidFill>
              </a:rPr>
              <a:t>HTML</a:t>
            </a:r>
            <a:r>
              <a:rPr lang="en-US" dirty="0"/>
              <a:t> and </a:t>
            </a:r>
            <a:r>
              <a:rPr lang="en-US" dirty="0">
                <a:solidFill>
                  <a:schemeClr val="accent5">
                    <a:lumMod val="20000"/>
                    <a:lumOff val="80000"/>
                  </a:schemeClr>
                </a:solidFill>
              </a:rPr>
              <a:t>Silverlight</a:t>
            </a:r>
            <a:r>
              <a:rPr lang="en-US" dirty="0"/>
              <a:t>, and translators built specifically for </a:t>
            </a:r>
            <a:r>
              <a:rPr lang="en-US" dirty="0">
                <a:solidFill>
                  <a:schemeClr val="accent5">
                    <a:lumMod val="20000"/>
                    <a:lumOff val="80000"/>
                  </a:schemeClr>
                </a:solidFill>
              </a:rPr>
              <a:t>AJAX</a:t>
            </a:r>
            <a:r>
              <a:rPr lang="en-US" dirty="0"/>
              <a:t> and </a:t>
            </a:r>
            <a:r>
              <a:rPr lang="en-US" dirty="0">
                <a:solidFill>
                  <a:schemeClr val="accent5">
                    <a:lumMod val="20000"/>
                    <a:lumOff val="80000"/>
                  </a:schemeClr>
                </a:solidFill>
              </a:rPr>
              <a:t>Silverlight</a:t>
            </a:r>
            <a:r>
              <a:rPr lang="en-US" dirty="0"/>
              <a:t> </a:t>
            </a:r>
            <a:r>
              <a:rPr lang="en-US" dirty="0" smtClean="0">
                <a:solidFill>
                  <a:schemeClr val="accent5">
                    <a:lumMod val="20000"/>
                    <a:lumOff val="80000"/>
                  </a:schemeClr>
                </a:solidFill>
              </a:rPr>
              <a:t>RadControls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4099"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67798" y="5085347"/>
            <a:ext cx="1143198" cy="1219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600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444171"/>
            <a:ext cx="4114800" cy="685800"/>
          </a:xfrm>
        </p:spPr>
        <p:txBody>
          <a:bodyPr/>
          <a:lstStyle/>
          <a:p>
            <a:r>
              <a:rPr lang="en-US" dirty="0">
                <a:effectLst>
                  <a:outerShdw blurRad="38100" dist="38100" dir="2700000" algn="tl">
                    <a:srgbClr val="000000">
                      <a:alpha val="43137"/>
                    </a:srgbClr>
                  </a:outerShdw>
                </a:effectLst>
              </a:rPr>
              <a:t>Verification</a:t>
            </a:r>
          </a:p>
        </p:txBody>
      </p:sp>
      <p:sp>
        <p:nvSpPr>
          <p:cNvPr id="3" name="Subtitle 2"/>
          <p:cNvSpPr>
            <a:spLocks noGrp="1"/>
          </p:cNvSpPr>
          <p:nvPr>
            <p:ph type="subTitle" idx="1"/>
          </p:nvPr>
        </p:nvSpPr>
        <p:spPr>
          <a:xfrm>
            <a:off x="609600" y="2590800"/>
            <a:ext cx="4601482" cy="569120"/>
          </a:xfrm>
        </p:spPr>
        <p:txBody>
          <a:bodyPr/>
          <a:lstStyle/>
          <a:p>
            <a:r>
              <a:rPr lang="en-US" dirty="0" smtClean="0"/>
              <a:t>Verifying Elements' State</a:t>
            </a:r>
            <a:endParaRPr lang="en-US" dirty="0"/>
          </a:p>
        </p:txBody>
      </p:sp>
      <p:sp>
        <p:nvSpPr>
          <p:cNvPr id="4" name="AutoShape 4" descr="http://start.igrach.com/wp-content/uploads/2010/05/start.igrach_verify_poker_id_car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6" descr="http://start.igrach.com/wp-content/uploads/2010/05/start.igrach_verify_poker_id_card.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9"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97286" y="1447800"/>
            <a:ext cx="3048000" cy="2286000"/>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descr="http://www.ci.loveland.co.us/publicworks/images/CheckMar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0" y="3447141"/>
            <a:ext cx="2743200" cy="2743201"/>
          </a:xfrm>
          <a:prstGeom prst="roundRect">
            <a:avLst>
              <a:gd name="adj" fmla="val 1074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3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Verifications </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Test Studio verifications </a:t>
            </a:r>
            <a:r>
              <a:rPr lang="en-US" dirty="0" smtClean="0"/>
              <a:t>allow detecting if elements </a:t>
            </a:r>
            <a:r>
              <a:rPr lang="en-US" dirty="0"/>
              <a:t>are in a particular </a:t>
            </a:r>
            <a:r>
              <a:rPr lang="en-US" dirty="0">
                <a:solidFill>
                  <a:schemeClr val="accent5">
                    <a:lumMod val="20000"/>
                    <a:lumOff val="80000"/>
                  </a:schemeClr>
                </a:solidFill>
              </a:rPr>
              <a:t>state </a:t>
            </a:r>
            <a:r>
              <a:rPr lang="en-US" dirty="0"/>
              <a:t>(e.g. visible, exist) </a:t>
            </a:r>
            <a:endParaRPr lang="en-US" dirty="0" smtClean="0"/>
          </a:p>
          <a:p>
            <a:pPr lvl="1">
              <a:lnSpc>
                <a:spcPct val="100000"/>
              </a:lnSpc>
            </a:pPr>
            <a:r>
              <a:rPr lang="en-US" dirty="0" smtClean="0"/>
              <a:t>Also </a:t>
            </a:r>
            <a:r>
              <a:rPr lang="en-US" dirty="0"/>
              <a:t>that </a:t>
            </a:r>
            <a:r>
              <a:rPr lang="en-US" dirty="0">
                <a:solidFill>
                  <a:schemeClr val="accent5">
                    <a:lumMod val="20000"/>
                    <a:lumOff val="80000"/>
                  </a:schemeClr>
                </a:solidFill>
              </a:rPr>
              <a:t>attributes </a:t>
            </a:r>
            <a:r>
              <a:rPr lang="en-US" dirty="0"/>
              <a:t>and </a:t>
            </a:r>
            <a:r>
              <a:rPr lang="en-US" dirty="0">
                <a:solidFill>
                  <a:schemeClr val="accent5">
                    <a:lumMod val="20000"/>
                    <a:lumOff val="80000"/>
                  </a:schemeClr>
                </a:solidFill>
              </a:rPr>
              <a:t>properties compare </a:t>
            </a:r>
            <a:r>
              <a:rPr lang="en-US" dirty="0" smtClean="0">
                <a:solidFill>
                  <a:schemeClr val="accent5">
                    <a:lumMod val="20000"/>
                    <a:lumOff val="80000"/>
                  </a:schemeClr>
                </a:solidFill>
              </a:rPr>
              <a:t>with specific values</a:t>
            </a:r>
          </a:p>
          <a:p>
            <a:pPr lvl="1">
              <a:lnSpc>
                <a:spcPct val="100000"/>
              </a:lnSpc>
            </a:pPr>
            <a:r>
              <a:rPr lang="en-US" dirty="0"/>
              <a:t>Test Studio can </a:t>
            </a:r>
            <a:r>
              <a:rPr lang="en-US" dirty="0" smtClean="0"/>
              <a:t>verify:</a:t>
            </a:r>
          </a:p>
          <a:p>
            <a:pPr lvl="2">
              <a:lnSpc>
                <a:spcPct val="100000"/>
              </a:lnSpc>
            </a:pPr>
            <a:r>
              <a:rPr lang="en-US" dirty="0"/>
              <a:t>C</a:t>
            </a:r>
            <a:r>
              <a:rPr lang="en-US" dirty="0" smtClean="0"/>
              <a:t>ontent</a:t>
            </a:r>
            <a:r>
              <a:rPr lang="en-US" dirty="0"/>
              <a:t>, attributes, styles, visibility, drop-down list </a:t>
            </a:r>
            <a:r>
              <a:rPr lang="en-US" dirty="0" smtClean="0"/>
              <a:t>selections, checkboxes</a:t>
            </a:r>
            <a:r>
              <a:rPr lang="en-US" dirty="0"/>
              <a:t>, radio buttons, tables and Silverlight property values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90178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533400"/>
            <a:ext cx="5334000" cy="1371600"/>
          </a:xfrm>
        </p:spPr>
        <p:txBody>
          <a:bodyPr/>
          <a:lstStyle/>
          <a:p>
            <a:r>
              <a:rPr lang="en-US" dirty="0" smtClean="0"/>
              <a:t>Introduction to </a:t>
            </a:r>
            <a:r>
              <a:rPr lang="en-US" dirty="0" smtClean="0">
                <a:solidFill>
                  <a:schemeClr val="accent3"/>
                </a:solidFill>
              </a:rPr>
              <a:t>Telerik </a:t>
            </a:r>
            <a:r>
              <a:rPr lang="en-US" dirty="0">
                <a:solidFill>
                  <a:schemeClr val="accent3"/>
                </a:solidFill>
              </a:rPr>
              <a:t>Test </a:t>
            </a:r>
            <a:r>
              <a:rPr lang="en-US" dirty="0" smtClean="0">
                <a:solidFill>
                  <a:schemeClr val="accent3"/>
                </a:solidFill>
              </a:rPr>
              <a:t>Studio</a:t>
            </a:r>
            <a:endParaRPr lang="en-US" dirty="0">
              <a:solidFill>
                <a:schemeClr val="accent3"/>
              </a:solidFill>
            </a:endParaRPr>
          </a:p>
        </p:txBody>
      </p:sp>
      <p:pic>
        <p:nvPicPr>
          <p:cNvPr id="3" name="Picture 2"/>
          <p:cNvPicPr>
            <a:picLocks noChangeAspect="1"/>
          </p:cNvPicPr>
          <p:nvPr/>
        </p:nvPicPr>
        <p:blipFill>
          <a:blip r:embed="rId2"/>
          <a:stretch>
            <a:fillRect/>
          </a:stretch>
        </p:blipFill>
        <p:spPr>
          <a:xfrm>
            <a:off x="939748" y="2796816"/>
            <a:ext cx="7058025" cy="3019425"/>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245605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Sentences</a:t>
            </a:r>
            <a:endParaRPr lang="en-US" dirty="0"/>
          </a:p>
        </p:txBody>
      </p:sp>
      <p:sp>
        <p:nvSpPr>
          <p:cNvPr id="3" name="Content Placeholder 2"/>
          <p:cNvSpPr>
            <a:spLocks noGrp="1"/>
          </p:cNvSpPr>
          <p:nvPr>
            <p:ph idx="1"/>
          </p:nvPr>
        </p:nvSpPr>
        <p:spPr/>
        <p:txBody>
          <a:bodyPr/>
          <a:lstStyle/>
          <a:p>
            <a:pPr>
              <a:lnSpc>
                <a:spcPct val="100000"/>
              </a:lnSpc>
            </a:pPr>
            <a:r>
              <a:rPr lang="en-US" dirty="0"/>
              <a:t>Test Studio implements verification </a:t>
            </a:r>
            <a:r>
              <a:rPr lang="en-US" dirty="0" smtClean="0"/>
              <a:t>through "</a:t>
            </a:r>
            <a:r>
              <a:rPr lang="en-US" dirty="0" smtClean="0">
                <a:solidFill>
                  <a:schemeClr val="accent5">
                    <a:lumMod val="20000"/>
                    <a:lumOff val="80000"/>
                  </a:schemeClr>
                </a:solidFill>
              </a:rPr>
              <a:t>sentences</a:t>
            </a:r>
            <a:r>
              <a:rPr lang="en-US" dirty="0"/>
              <a:t>" that compare a portion of an element to a </a:t>
            </a:r>
            <a:r>
              <a:rPr lang="en-US" dirty="0" smtClean="0"/>
              <a:t>value</a:t>
            </a:r>
          </a:p>
          <a:p>
            <a:pPr lvl="1">
              <a:lnSpc>
                <a:spcPct val="100000"/>
              </a:lnSpc>
            </a:pPr>
            <a:r>
              <a:rPr lang="en-US" dirty="0" smtClean="0"/>
              <a:t>E.g., "textbox </a:t>
            </a:r>
            <a:r>
              <a:rPr lang="en-US" dirty="0"/>
              <a:t>content is equal to </a:t>
            </a:r>
            <a:r>
              <a:rPr lang="en-US" dirty="0">
                <a:solidFill>
                  <a:schemeClr val="accent5">
                    <a:lumMod val="20000"/>
                    <a:lumOff val="80000"/>
                  </a:schemeClr>
                </a:solidFill>
              </a:rPr>
              <a:t>'order 8599'</a:t>
            </a:r>
            <a:r>
              <a:rPr lang="en-US" dirty="0" smtClean="0"/>
              <a:t>" </a:t>
            </a:r>
          </a:p>
          <a:p>
            <a:pPr lvl="1">
              <a:lnSpc>
                <a:spcPct val="100000"/>
              </a:lnSpc>
            </a:pPr>
            <a:r>
              <a:rPr lang="en-US" dirty="0" smtClean="0"/>
              <a:t>"</a:t>
            </a:r>
            <a:r>
              <a:rPr lang="en-US" dirty="0"/>
              <a:t>i</a:t>
            </a:r>
            <a:r>
              <a:rPr lang="en-US" dirty="0" smtClean="0"/>
              <a:t>mage </a:t>
            </a:r>
            <a:r>
              <a:rPr lang="en-US" dirty="0"/>
              <a:t>path </a:t>
            </a:r>
            <a:r>
              <a:rPr lang="en-US" dirty="0" smtClean="0"/>
              <a:t>contains </a:t>
            </a:r>
            <a:r>
              <a:rPr lang="en-US" dirty="0" smtClean="0">
                <a:solidFill>
                  <a:schemeClr val="accent5">
                    <a:lumMod val="20000"/>
                    <a:lumOff val="80000"/>
                  </a:schemeClr>
                </a:solidFill>
              </a:rPr>
              <a:t>'http</a:t>
            </a:r>
            <a:r>
              <a:rPr lang="en-US" dirty="0">
                <a:solidFill>
                  <a:schemeClr val="accent5">
                    <a:lumMod val="20000"/>
                    <a:lumOff val="80000"/>
                  </a:schemeClr>
                </a:solidFill>
              </a:rPr>
              <a:t>://www.falafel.com'</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71763" y="4495800"/>
            <a:ext cx="3800475" cy="1600200"/>
          </a:xfrm>
          <a:prstGeom prst="roundRect">
            <a:avLst>
              <a:gd name="adj" fmla="val 5783"/>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36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Verification Builder</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Sentence Verification Builder </a:t>
            </a:r>
            <a:endParaRPr lang="en-US" dirty="0" smtClean="0">
              <a:solidFill>
                <a:schemeClr val="accent5">
                  <a:lumMod val="20000"/>
                  <a:lumOff val="80000"/>
                </a:schemeClr>
              </a:solidFill>
            </a:endParaRPr>
          </a:p>
          <a:p>
            <a:pPr lvl="1">
              <a:lnSpc>
                <a:spcPct val="100000"/>
              </a:lnSpc>
            </a:pPr>
            <a:r>
              <a:rPr lang="en-US" dirty="0" smtClean="0"/>
              <a:t>Allows interactive </a:t>
            </a:r>
            <a:r>
              <a:rPr lang="en-US" dirty="0" smtClean="0">
                <a:solidFill>
                  <a:schemeClr val="accent5">
                    <a:lumMod val="20000"/>
                    <a:lumOff val="80000"/>
                  </a:schemeClr>
                </a:solidFill>
              </a:rPr>
              <a:t>building of </a:t>
            </a:r>
            <a:r>
              <a:rPr lang="en-US" dirty="0">
                <a:solidFill>
                  <a:schemeClr val="accent5">
                    <a:lumMod val="20000"/>
                    <a:lumOff val="80000"/>
                  </a:schemeClr>
                </a:solidFill>
              </a:rPr>
              <a:t>verification rules </a:t>
            </a:r>
            <a:r>
              <a:rPr lang="en-US" dirty="0"/>
              <a:t>and </a:t>
            </a:r>
            <a:r>
              <a:rPr lang="en-US" dirty="0" smtClean="0">
                <a:solidFill>
                  <a:schemeClr val="accent5">
                    <a:lumMod val="20000"/>
                    <a:lumOff val="80000"/>
                  </a:schemeClr>
                </a:solidFill>
              </a:rPr>
              <a:t>validating </a:t>
            </a:r>
            <a:r>
              <a:rPr lang="en-US" dirty="0">
                <a:solidFill>
                  <a:schemeClr val="accent5">
                    <a:lumMod val="20000"/>
                    <a:lumOff val="80000"/>
                  </a:schemeClr>
                </a:solidFill>
              </a:rPr>
              <a:t>them </a:t>
            </a:r>
            <a:r>
              <a:rPr lang="en-US" dirty="0" smtClean="0"/>
              <a:t>against a </a:t>
            </a:r>
            <a:r>
              <a:rPr lang="en-US" dirty="0"/>
              <a:t>live web </a:t>
            </a:r>
            <a:r>
              <a:rPr lang="en-US" dirty="0" smtClean="0"/>
              <a:t>document</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9663" y="3447143"/>
            <a:ext cx="6924675" cy="2333625"/>
          </a:xfrm>
          <a:prstGeom prst="roundRect">
            <a:avLst>
              <a:gd name="adj" fmla="val 4850"/>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49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Structure</a:t>
            </a:r>
          </a:p>
        </p:txBody>
      </p:sp>
      <p:sp>
        <p:nvSpPr>
          <p:cNvPr id="3" name="Content Placeholder 2"/>
          <p:cNvSpPr>
            <a:spLocks noGrp="1"/>
          </p:cNvSpPr>
          <p:nvPr>
            <p:ph idx="1"/>
          </p:nvPr>
        </p:nvSpPr>
        <p:spPr>
          <a:xfrm>
            <a:off x="228600" y="914400"/>
            <a:ext cx="8686800" cy="2667000"/>
          </a:xfrm>
        </p:spPr>
        <p:txBody>
          <a:bodyPr/>
          <a:lstStyle/>
          <a:p>
            <a:pPr>
              <a:lnSpc>
                <a:spcPct val="100000"/>
              </a:lnSpc>
            </a:pPr>
            <a:r>
              <a:rPr lang="en-US" dirty="0"/>
              <a:t>The </a:t>
            </a:r>
            <a:r>
              <a:rPr lang="en-US" dirty="0">
                <a:solidFill>
                  <a:schemeClr val="accent5">
                    <a:lumMod val="20000"/>
                    <a:lumOff val="80000"/>
                  </a:schemeClr>
                </a:solidFill>
              </a:rPr>
              <a:t>structure</a:t>
            </a:r>
            <a:r>
              <a:rPr lang="en-US" dirty="0"/>
              <a:t> of the "sentence" changes according to verification </a:t>
            </a:r>
            <a:r>
              <a:rPr lang="en-US" dirty="0" smtClean="0"/>
              <a:t>type</a:t>
            </a:r>
          </a:p>
          <a:p>
            <a:pPr lvl="1">
              <a:lnSpc>
                <a:spcPct val="100000"/>
              </a:lnSpc>
            </a:pPr>
            <a:r>
              <a:rPr lang="en-US" dirty="0"/>
              <a:t>Here are the </a:t>
            </a:r>
            <a:r>
              <a:rPr lang="en-US" dirty="0">
                <a:solidFill>
                  <a:schemeClr val="accent5">
                    <a:lumMod val="20000"/>
                    <a:lumOff val="80000"/>
                  </a:schemeClr>
                </a:solidFill>
              </a:rPr>
              <a:t>general structures </a:t>
            </a:r>
            <a:r>
              <a:rPr lang="en-US" dirty="0"/>
              <a:t>for some of the basic verification types used against HTML </a:t>
            </a:r>
            <a:r>
              <a:rPr lang="en-US" dirty="0" smtClean="0"/>
              <a:t>elements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graphicFrame>
        <p:nvGraphicFramePr>
          <p:cNvPr id="5" name="Group 134"/>
          <p:cNvGraphicFramePr>
            <a:graphicFrameLocks/>
          </p:cNvGraphicFramePr>
          <p:nvPr>
            <p:extLst/>
          </p:nvPr>
        </p:nvGraphicFramePr>
        <p:xfrm>
          <a:off x="381000" y="3667124"/>
          <a:ext cx="8382000" cy="2581276"/>
        </p:xfrm>
        <a:graphic>
          <a:graphicData uri="http://schemas.openxmlformats.org/drawingml/2006/table">
            <a:tbl>
              <a:tblPr/>
              <a:tblGrid>
                <a:gridCol w="2061782"/>
                <a:gridCol w="6320218"/>
              </a:tblGrid>
              <a:tr h="45720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000" b="1" kern="1200" dirty="0" smtClean="0">
                          <a:solidFill>
                            <a:srgbClr val="EBFFD2"/>
                          </a:solidFill>
                          <a:effectLst>
                            <a:outerShdw blurRad="38100" dist="38100" dir="2700000" algn="tl">
                              <a:srgbClr val="000000">
                                <a:alpha val="43137"/>
                              </a:srgbClr>
                            </a:outerShdw>
                          </a:effectLst>
                          <a:latin typeface="+mn-lt"/>
                          <a:ea typeface="+mn-ea"/>
                          <a:cs typeface="+mn-cs"/>
                        </a:rPr>
                        <a:t>Verification Type</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000" b="1" kern="1200" dirty="0" smtClean="0">
                          <a:solidFill>
                            <a:srgbClr val="EBFFD2"/>
                          </a:solidFill>
                          <a:effectLst>
                            <a:outerShdw blurRad="38100" dist="38100" dir="2700000" algn="tl">
                              <a:srgbClr val="000000">
                                <a:alpha val="43137"/>
                              </a:srgbClr>
                            </a:outerShdw>
                          </a:effectLst>
                          <a:latin typeface="+mn-lt"/>
                          <a:ea typeface="+mn-ea"/>
                          <a:cs typeface="+mn-cs"/>
                        </a:rPr>
                        <a:t>Structure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Content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Content Type-Compare-Value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Attribute</a:t>
                      </a:r>
                      <a:endParaRPr kumimoji="0" lang="bg-BG"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Attribute Name-Compare-Value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905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IsVisible</a:t>
                      </a:r>
                      <a:endParaRPr kumimoji="0" lang="bg-BG"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Value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905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Style</a:t>
                      </a:r>
                      <a:endParaRPr kumimoji="0" lang="bg-BG"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Inline/Computed-Category-Attribute-Compare-Value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2968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DropDown</a:t>
                      </a:r>
                      <a:endParaRPr kumimoji="0" lang="bg-BG"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Attribute Name-Compare-Value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3672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Types</a:t>
            </a:r>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IsVisible</a:t>
            </a:r>
          </a:p>
          <a:p>
            <a:pPr lvl="1">
              <a:lnSpc>
                <a:spcPct val="100000"/>
              </a:lnSpc>
            </a:pPr>
            <a:r>
              <a:rPr lang="en-US" dirty="0"/>
              <a:t>Test Studio determines </a:t>
            </a:r>
            <a:r>
              <a:rPr lang="en-US" dirty="0" smtClean="0"/>
              <a:t>visibility by </a:t>
            </a:r>
            <a:r>
              <a:rPr lang="en-US" dirty="0"/>
              <a:t>following the CSS </a:t>
            </a:r>
            <a:r>
              <a:rPr lang="en-US" dirty="0" smtClean="0"/>
              <a:t>chain </a:t>
            </a:r>
          </a:p>
          <a:p>
            <a:pPr lvl="1">
              <a:lnSpc>
                <a:spcPct val="100000"/>
              </a:lnSpc>
            </a:pPr>
            <a:r>
              <a:rPr lang="en-US" dirty="0"/>
              <a:t>A</a:t>
            </a:r>
            <a:r>
              <a:rPr lang="en-US" dirty="0" smtClean="0"/>
              <a:t>nalyzing </a:t>
            </a:r>
            <a:r>
              <a:rPr lang="en-US" dirty="0"/>
              <a:t>"</a:t>
            </a:r>
            <a:r>
              <a:rPr lang="en-US" dirty="0">
                <a:solidFill>
                  <a:schemeClr val="accent5">
                    <a:lumMod val="20000"/>
                    <a:lumOff val="80000"/>
                  </a:schemeClr>
                </a:solidFill>
              </a:rPr>
              <a:t>visibility</a:t>
            </a:r>
            <a:r>
              <a:rPr lang="en-US" dirty="0"/>
              <a:t>" and "</a:t>
            </a:r>
            <a:r>
              <a:rPr lang="en-US" dirty="0">
                <a:solidFill>
                  <a:schemeClr val="accent5">
                    <a:lumMod val="20000"/>
                    <a:lumOff val="80000"/>
                  </a:schemeClr>
                </a:solidFill>
              </a:rPr>
              <a:t>display</a:t>
            </a:r>
            <a:r>
              <a:rPr lang="en-US" dirty="0"/>
              <a:t>" attributes </a:t>
            </a:r>
            <a:r>
              <a:rPr lang="en-US" dirty="0" smtClean="0"/>
              <a:t>for an element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0049" y="4307114"/>
            <a:ext cx="4723903" cy="1654629"/>
          </a:xfrm>
          <a:prstGeom prst="roundRect">
            <a:avLst>
              <a:gd name="adj" fmla="val 789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652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a:t>
            </a:r>
            <a:r>
              <a:rPr lang="en-US" dirty="0" smtClean="0"/>
              <a:t>Types (2)</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Content verification</a:t>
            </a:r>
          </a:p>
          <a:p>
            <a:pPr lvl="1">
              <a:lnSpc>
                <a:spcPct val="100000"/>
              </a:lnSpc>
            </a:pPr>
            <a:r>
              <a:rPr lang="en-US" dirty="0" smtClean="0"/>
              <a:t>Test </a:t>
            </a:r>
            <a:r>
              <a:rPr lang="en-US" dirty="0"/>
              <a:t>some portion of element content against a </a:t>
            </a:r>
            <a:r>
              <a:rPr lang="en-US" dirty="0">
                <a:solidFill>
                  <a:schemeClr val="accent5">
                    <a:lumMod val="20000"/>
                    <a:lumOff val="80000"/>
                  </a:schemeClr>
                </a:solidFill>
              </a:rPr>
              <a:t>string of </a:t>
            </a:r>
            <a:r>
              <a:rPr lang="en-US" dirty="0" smtClean="0">
                <a:solidFill>
                  <a:schemeClr val="accent5">
                    <a:lumMod val="20000"/>
                    <a:lumOff val="80000"/>
                  </a:schemeClr>
                </a:solidFill>
              </a:rPr>
              <a:t>characters</a:t>
            </a:r>
          </a:p>
          <a:p>
            <a:pPr lvl="2">
              <a:lnSpc>
                <a:spcPct val="100000"/>
              </a:lnSpc>
            </a:pPr>
            <a:r>
              <a:rPr lang="en-US" dirty="0"/>
              <a:t>Content type</a:t>
            </a:r>
          </a:p>
          <a:p>
            <a:pPr lvl="2">
              <a:lnSpc>
                <a:spcPct val="100000"/>
              </a:lnSpc>
            </a:pPr>
            <a:r>
              <a:rPr lang="en-US" dirty="0"/>
              <a:t>Comparison</a:t>
            </a:r>
          </a:p>
          <a:p>
            <a:pPr lvl="2">
              <a:lnSpc>
                <a:spcPct val="100000"/>
              </a:lnSpc>
            </a:pPr>
            <a:r>
              <a:rPr lang="en-US" dirty="0"/>
              <a:t>Value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62600" y="2438400"/>
            <a:ext cx="1997755" cy="2557873"/>
          </a:xfrm>
          <a:prstGeom prst="roundRect">
            <a:avLst>
              <a:gd name="adj" fmla="val 7222"/>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2362" y="5486400"/>
            <a:ext cx="7179276" cy="533400"/>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074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a:t>
            </a:r>
            <a:r>
              <a:rPr lang="en-US" dirty="0" smtClean="0"/>
              <a:t>Types (3)</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solidFill>
                  <a:schemeClr val="accent5">
                    <a:lumMod val="20000"/>
                    <a:lumOff val="80000"/>
                  </a:schemeClr>
                </a:solidFill>
              </a:rPr>
              <a:t>Attribute</a:t>
            </a:r>
            <a:r>
              <a:rPr lang="en-US" dirty="0">
                <a:solidFill>
                  <a:schemeClr val="accent5">
                    <a:lumMod val="20000"/>
                    <a:lumOff val="80000"/>
                  </a:schemeClr>
                </a:solidFill>
              </a:rPr>
              <a:t> verification</a:t>
            </a:r>
            <a:endParaRPr lang="en-US" dirty="0" smtClean="0">
              <a:solidFill>
                <a:schemeClr val="accent5">
                  <a:lumMod val="20000"/>
                  <a:lumOff val="80000"/>
                </a:schemeClr>
              </a:solidFill>
            </a:endParaRPr>
          </a:p>
          <a:p>
            <a:pPr lvl="1">
              <a:lnSpc>
                <a:spcPct val="100000"/>
              </a:lnSpc>
            </a:pPr>
            <a:r>
              <a:rPr lang="en-US" dirty="0"/>
              <a:t>A</a:t>
            </a:r>
            <a:r>
              <a:rPr lang="en-US" dirty="0" smtClean="0"/>
              <a:t>llows high </a:t>
            </a:r>
            <a:r>
              <a:rPr lang="en-US" dirty="0" smtClean="0">
                <a:solidFill>
                  <a:schemeClr val="accent5">
                    <a:lumMod val="20000"/>
                    <a:lumOff val="80000"/>
                  </a:schemeClr>
                </a:solidFill>
              </a:rPr>
              <a:t>flexibility</a:t>
            </a:r>
            <a:r>
              <a:rPr lang="en-US" dirty="0" smtClean="0"/>
              <a:t> </a:t>
            </a:r>
            <a:r>
              <a:rPr lang="en-US" dirty="0"/>
              <a:t>against any attribute in an </a:t>
            </a:r>
            <a:r>
              <a:rPr lang="en-US" dirty="0" smtClean="0"/>
              <a:t>element</a:t>
            </a:r>
          </a:p>
          <a:p>
            <a:pPr lvl="1">
              <a:lnSpc>
                <a:spcPct val="100000"/>
              </a:lnSpc>
            </a:pPr>
            <a:r>
              <a:rPr lang="en-US" dirty="0" smtClean="0"/>
              <a:t>The attribute name </a:t>
            </a:r>
            <a:r>
              <a:rPr lang="en-US" dirty="0"/>
              <a:t>drop down </a:t>
            </a:r>
            <a:r>
              <a:rPr lang="en-US" dirty="0">
                <a:solidFill>
                  <a:schemeClr val="accent5">
                    <a:lumMod val="20000"/>
                    <a:lumOff val="80000"/>
                  </a:schemeClr>
                </a:solidFill>
              </a:rPr>
              <a:t>lists all the attributes in the </a:t>
            </a:r>
            <a:r>
              <a:rPr lang="en-US" dirty="0" smtClean="0">
                <a:solidFill>
                  <a:schemeClr val="accent5">
                    <a:lumMod val="20000"/>
                    <a:lumOff val="80000"/>
                  </a:schemeClr>
                </a:solidFill>
              </a:rPr>
              <a:t>element</a:t>
            </a:r>
          </a:p>
          <a:p>
            <a:pPr lvl="1">
              <a:lnSpc>
                <a:spcPct val="100000"/>
              </a:lnSpc>
            </a:pPr>
            <a:r>
              <a:rPr lang="en-US" dirty="0" smtClean="0"/>
              <a:t>When an </a:t>
            </a:r>
            <a:r>
              <a:rPr lang="en-US" dirty="0" smtClean="0">
                <a:solidFill>
                  <a:schemeClr val="accent5">
                    <a:lumMod val="20000"/>
                    <a:lumOff val="80000"/>
                  </a:schemeClr>
                </a:solidFill>
              </a:rPr>
              <a:t>attribute is selected</a:t>
            </a:r>
            <a:r>
              <a:rPr lang="en-US" dirty="0" smtClean="0"/>
              <a:t>, </a:t>
            </a:r>
            <a:r>
              <a:rPr lang="en-US" dirty="0"/>
              <a:t>the </a:t>
            </a:r>
            <a:r>
              <a:rPr lang="en-US" dirty="0">
                <a:solidFill>
                  <a:schemeClr val="accent5">
                    <a:lumMod val="20000"/>
                    <a:lumOff val="80000"/>
                  </a:schemeClr>
                </a:solidFill>
              </a:rPr>
              <a:t>Value</a:t>
            </a:r>
            <a:r>
              <a:rPr lang="en-US" dirty="0"/>
              <a:t> </a:t>
            </a:r>
            <a:r>
              <a:rPr lang="en-US" dirty="0" smtClean="0"/>
              <a:t>will automatically </a:t>
            </a:r>
            <a:r>
              <a:rPr lang="en-US" dirty="0"/>
              <a:t>populate with appropriate matching </a:t>
            </a:r>
            <a:r>
              <a:rPr lang="en-US" dirty="0" smtClean="0"/>
              <a:t>text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53000" y="4953000"/>
            <a:ext cx="2895600" cy="155033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207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Types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Style</a:t>
            </a:r>
            <a:r>
              <a:rPr lang="en-US" dirty="0">
                <a:solidFill>
                  <a:schemeClr val="accent5">
                    <a:lumMod val="20000"/>
                    <a:lumOff val="80000"/>
                  </a:schemeClr>
                </a:solidFill>
              </a:rPr>
              <a:t> verification</a:t>
            </a:r>
            <a:endParaRPr lang="en-US" dirty="0"/>
          </a:p>
          <a:p>
            <a:pPr lvl="1">
              <a:lnSpc>
                <a:spcPct val="100000"/>
              </a:lnSpc>
            </a:pPr>
            <a:r>
              <a:rPr lang="en-US" dirty="0" smtClean="0"/>
              <a:t>Has </a:t>
            </a:r>
            <a:r>
              <a:rPr lang="en-US" dirty="0"/>
              <a:t>a relatively complex sentence </a:t>
            </a:r>
            <a:r>
              <a:rPr lang="en-US" dirty="0" smtClean="0"/>
              <a:t>structure</a:t>
            </a:r>
          </a:p>
          <a:p>
            <a:pPr marL="357188" lvl="1" indent="0">
              <a:lnSpc>
                <a:spcPct val="100000"/>
              </a:lnSpc>
              <a:buNone/>
            </a:pPr>
            <a:endParaRPr lang="en-US" dirty="0" smtClean="0"/>
          </a:p>
          <a:p>
            <a:pPr>
              <a:lnSpc>
                <a:spcPct val="100000"/>
              </a:lnSpc>
            </a:pPr>
            <a:endParaRPr lang="bg-BG" dirty="0" smtClean="0">
              <a:solidFill>
                <a:schemeClr val="accent5">
                  <a:lumMod val="20000"/>
                  <a:lumOff val="80000"/>
                </a:schemeClr>
              </a:solidFill>
            </a:endParaRPr>
          </a:p>
          <a:p>
            <a:pPr>
              <a:lnSpc>
                <a:spcPct val="100000"/>
              </a:lnSpc>
            </a:pPr>
            <a:r>
              <a:rPr lang="en-US" dirty="0" err="1" smtClean="0">
                <a:solidFill>
                  <a:schemeClr val="accent5">
                    <a:lumMod val="20000"/>
                    <a:lumOff val="80000"/>
                  </a:schemeClr>
                </a:solidFill>
              </a:rPr>
              <a:t>DropDown</a:t>
            </a:r>
            <a:r>
              <a:rPr lang="en-US" dirty="0" smtClean="0">
                <a:solidFill>
                  <a:schemeClr val="accent5">
                    <a:lumMod val="20000"/>
                    <a:lumOff val="80000"/>
                  </a:schemeClr>
                </a:solidFill>
              </a:rPr>
              <a:t> </a:t>
            </a:r>
            <a:r>
              <a:rPr lang="en-US" dirty="0">
                <a:solidFill>
                  <a:schemeClr val="accent5">
                    <a:lumMod val="20000"/>
                    <a:lumOff val="80000"/>
                  </a:schemeClr>
                </a:solidFill>
              </a:rPr>
              <a:t>verification</a:t>
            </a:r>
            <a:endParaRPr lang="en-US" dirty="0" smtClean="0">
              <a:solidFill>
                <a:schemeClr val="accent5">
                  <a:lumMod val="20000"/>
                  <a:lumOff val="80000"/>
                </a:schemeClr>
              </a:solidFill>
            </a:endParaRPr>
          </a:p>
          <a:p>
            <a:pPr lvl="1">
              <a:lnSpc>
                <a:spcPct val="100000"/>
              </a:lnSpc>
            </a:pPr>
            <a:r>
              <a:rPr lang="en-US" dirty="0"/>
              <a:t>The DropDown verification has built-in attribute types "ByIndex", "ByValue" and "ByText</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4443" y="2209800"/>
            <a:ext cx="7035114" cy="533400"/>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14458" y="5229225"/>
            <a:ext cx="3543387" cy="1438275"/>
          </a:xfrm>
          <a:prstGeom prst="roundRect">
            <a:avLst>
              <a:gd name="adj" fmla="val 8594"/>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894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AJAX and </a:t>
            </a:r>
            <a:r>
              <a:rPr lang="en-US" dirty="0" smtClean="0"/>
              <a:t>Silverlight (5)</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Test Studio </a:t>
            </a:r>
            <a:r>
              <a:rPr lang="en-US" dirty="0" smtClean="0"/>
              <a:t>provide </a:t>
            </a:r>
            <a:r>
              <a:rPr lang="en-US" dirty="0"/>
              <a:t>easy </a:t>
            </a:r>
            <a:r>
              <a:rPr lang="en-US" dirty="0" smtClean="0"/>
              <a:t>testing for </a:t>
            </a:r>
            <a:r>
              <a:rPr lang="en-US" dirty="0"/>
              <a:t>AJAX and Silverlight by way of the consistent </a:t>
            </a:r>
            <a:r>
              <a:rPr lang="en-US" dirty="0" smtClean="0">
                <a:solidFill>
                  <a:schemeClr val="accent5">
                    <a:lumMod val="20000"/>
                    <a:lumOff val="80000"/>
                  </a:schemeClr>
                </a:solidFill>
              </a:rPr>
              <a:t>Sentence Verification </a:t>
            </a:r>
            <a:r>
              <a:rPr lang="en-US" dirty="0">
                <a:solidFill>
                  <a:schemeClr val="accent5">
                    <a:lumMod val="20000"/>
                    <a:lumOff val="80000"/>
                  </a:schemeClr>
                </a:solidFill>
              </a:rPr>
              <a:t>Builder </a:t>
            </a:r>
            <a:r>
              <a:rPr lang="en-US" dirty="0" smtClean="0">
                <a:solidFill>
                  <a:schemeClr val="accent5">
                    <a:lumMod val="20000"/>
                    <a:lumOff val="80000"/>
                  </a:schemeClr>
                </a:solidFill>
              </a:rPr>
              <a:t>interface</a:t>
            </a:r>
            <a:endParaRPr lang="en-US" dirty="0"/>
          </a:p>
          <a:p>
            <a:pPr lvl="1">
              <a:lnSpc>
                <a:spcPct val="100000"/>
              </a:lnSpc>
            </a:pPr>
            <a:r>
              <a:rPr lang="en-US" dirty="0"/>
              <a:t>Instead of looking at the </a:t>
            </a:r>
            <a:r>
              <a:rPr lang="en-US" dirty="0">
                <a:solidFill>
                  <a:schemeClr val="accent5">
                    <a:lumMod val="20000"/>
                    <a:lumOff val="80000"/>
                  </a:schemeClr>
                </a:solidFill>
              </a:rPr>
              <a:t>HTML DOM</a:t>
            </a:r>
            <a:r>
              <a:rPr lang="en-US" dirty="0"/>
              <a:t>, we're able </a:t>
            </a:r>
            <a:r>
              <a:rPr lang="en-US" dirty="0" smtClean="0"/>
              <a:t>to test </a:t>
            </a:r>
            <a:r>
              <a:rPr lang="en-US" dirty="0"/>
              <a:t>against Silverlight elements in a </a:t>
            </a:r>
            <a:r>
              <a:rPr lang="en-US" dirty="0">
                <a:solidFill>
                  <a:schemeClr val="accent5">
                    <a:lumMod val="20000"/>
                    <a:lumOff val="80000"/>
                  </a:schemeClr>
                </a:solidFill>
              </a:rPr>
              <a:t>XAML</a:t>
            </a:r>
            <a:r>
              <a:rPr lang="en-US" dirty="0"/>
              <a:t> (Extended Application Markup Language) document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409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09800" y="4800600"/>
            <a:ext cx="4724400" cy="1752600"/>
          </a:xfrm>
          <a:prstGeom prst="roundRect">
            <a:avLst>
              <a:gd name="adj" fmla="val 6729"/>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626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"Wait" Steps</a:t>
            </a:r>
            <a:endParaRPr lang="en-US" dirty="0"/>
          </a:p>
        </p:txBody>
      </p:sp>
      <p:sp>
        <p:nvSpPr>
          <p:cNvPr id="3" name="Content Placeholder 2"/>
          <p:cNvSpPr>
            <a:spLocks noGrp="1"/>
          </p:cNvSpPr>
          <p:nvPr>
            <p:ph idx="1"/>
          </p:nvPr>
        </p:nvSpPr>
        <p:spPr/>
        <p:txBody>
          <a:bodyPr/>
          <a:lstStyle/>
          <a:p>
            <a:pPr>
              <a:lnSpc>
                <a:spcPct val="100000"/>
              </a:lnSpc>
            </a:pPr>
            <a:r>
              <a:rPr lang="en-US" sz="2800" dirty="0" smtClean="0"/>
              <a:t>Test Studio allows changing any verification step to a </a:t>
            </a:r>
            <a:r>
              <a:rPr lang="en-US" sz="2800" dirty="0" smtClean="0">
                <a:solidFill>
                  <a:schemeClr val="accent5">
                    <a:lumMod val="20000"/>
                    <a:lumOff val="80000"/>
                  </a:schemeClr>
                </a:solidFill>
              </a:rPr>
              <a:t>"wait" </a:t>
            </a:r>
            <a:r>
              <a:rPr lang="en-US" sz="2800" dirty="0" smtClean="0"/>
              <a:t>step</a:t>
            </a:r>
          </a:p>
          <a:p>
            <a:pPr lvl="1">
              <a:lnSpc>
                <a:spcPct val="100000"/>
              </a:lnSpc>
            </a:pPr>
            <a:r>
              <a:rPr lang="en-US" sz="2400" dirty="0" smtClean="0"/>
              <a:t>A wait step can be added from the </a:t>
            </a:r>
            <a:r>
              <a:rPr lang="en-US" sz="2400" dirty="0" smtClean="0">
                <a:solidFill>
                  <a:schemeClr val="accent5">
                    <a:lumMod val="20000"/>
                    <a:lumOff val="80000"/>
                  </a:schemeClr>
                </a:solidFill>
              </a:rPr>
              <a:t>Elements Menu Quick Tasks </a:t>
            </a:r>
          </a:p>
          <a:p>
            <a:pPr lvl="1">
              <a:lnSpc>
                <a:spcPct val="100000"/>
              </a:lnSpc>
              <a:tabLst>
                <a:tab pos="1944688" algn="l"/>
              </a:tabLst>
            </a:pPr>
            <a:r>
              <a:rPr lang="en-US" sz="2400" dirty="0" smtClean="0"/>
              <a:t>Another way is by right-clicking the verification test step and selecting </a:t>
            </a:r>
            <a:r>
              <a:rPr lang="en-US" sz="2400" dirty="0" smtClean="0">
                <a:solidFill>
                  <a:schemeClr val="accent5">
                    <a:lumMod val="20000"/>
                    <a:lumOff val="80000"/>
                  </a:schemeClr>
                </a:solidFill>
              </a:rPr>
              <a:t>Set as Wait </a:t>
            </a:r>
            <a:r>
              <a:rPr lang="en-US" sz="2400" dirty="0" smtClean="0"/>
              <a:t>from the context menu</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181" y="3658199"/>
            <a:ext cx="6309638" cy="3009301"/>
          </a:xfrm>
          <a:prstGeom prst="roundRect">
            <a:avLst>
              <a:gd name="adj" fmla="val 6729"/>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76218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"Wait" </a:t>
            </a:r>
            <a:r>
              <a:rPr lang="en-US" dirty="0" smtClean="0"/>
              <a:t>Steps (2)</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verification step</a:t>
            </a:r>
            <a:r>
              <a:rPr lang="en-US" dirty="0"/>
              <a:t>, when acting as a </a:t>
            </a:r>
            <a:r>
              <a:rPr lang="en-US" dirty="0">
                <a:solidFill>
                  <a:schemeClr val="accent5">
                    <a:lumMod val="20000"/>
                    <a:lumOff val="80000"/>
                  </a:schemeClr>
                </a:solidFill>
              </a:rPr>
              <a:t>wait</a:t>
            </a:r>
            <a:r>
              <a:rPr lang="en-US" dirty="0"/>
              <a:t>, has a few </a:t>
            </a:r>
            <a:r>
              <a:rPr lang="en-US" dirty="0" smtClean="0">
                <a:solidFill>
                  <a:schemeClr val="accent5">
                    <a:lumMod val="20000"/>
                    <a:lumOff val="80000"/>
                  </a:schemeClr>
                </a:solidFill>
              </a:rPr>
              <a:t>properties</a:t>
            </a:r>
            <a:r>
              <a:rPr lang="en-US" dirty="0" smtClean="0"/>
              <a:t>:</a:t>
            </a:r>
            <a:endParaRPr lang="en-US" dirty="0"/>
          </a:p>
          <a:p>
            <a:pPr lvl="1">
              <a:lnSpc>
                <a:spcPct val="100000"/>
              </a:lnSpc>
            </a:pPr>
            <a:r>
              <a:rPr lang="en-US" dirty="0" smtClean="0">
                <a:solidFill>
                  <a:schemeClr val="accent5">
                    <a:lumMod val="20000"/>
                    <a:lumOff val="80000"/>
                  </a:schemeClr>
                </a:solidFill>
              </a:rPr>
              <a:t>CheckInterval </a:t>
            </a:r>
          </a:p>
          <a:p>
            <a:pPr lvl="2">
              <a:lnSpc>
                <a:spcPct val="100000"/>
              </a:lnSpc>
            </a:pPr>
            <a:r>
              <a:rPr lang="en-US" dirty="0"/>
              <a:t>T</a:t>
            </a:r>
            <a:r>
              <a:rPr lang="en-US" dirty="0" smtClean="0"/>
              <a:t>he </a:t>
            </a:r>
            <a:r>
              <a:rPr lang="en-US" dirty="0"/>
              <a:t>number of milliseconds </a:t>
            </a:r>
            <a:r>
              <a:rPr lang="en-US" dirty="0">
                <a:solidFill>
                  <a:schemeClr val="accent5">
                    <a:lumMod val="20000"/>
                    <a:lumOff val="80000"/>
                  </a:schemeClr>
                </a:solidFill>
              </a:rPr>
              <a:t>between evaluations of the </a:t>
            </a:r>
            <a:r>
              <a:rPr lang="en-US" dirty="0" smtClean="0">
                <a:solidFill>
                  <a:schemeClr val="accent5">
                    <a:lumMod val="20000"/>
                    <a:lumOff val="80000"/>
                  </a:schemeClr>
                </a:solidFill>
              </a:rPr>
              <a:t>verification</a:t>
            </a:r>
            <a:endParaRPr lang="en-US" dirty="0">
              <a:solidFill>
                <a:schemeClr val="accent5">
                  <a:lumMod val="20000"/>
                  <a:lumOff val="80000"/>
                </a:schemeClr>
              </a:solidFill>
            </a:endParaRPr>
          </a:p>
          <a:p>
            <a:pPr lvl="1">
              <a:lnSpc>
                <a:spcPct val="100000"/>
              </a:lnSpc>
            </a:pPr>
            <a:r>
              <a:rPr lang="en-US" dirty="0" smtClean="0">
                <a:solidFill>
                  <a:schemeClr val="accent5">
                    <a:lumMod val="20000"/>
                    <a:lumOff val="80000"/>
                  </a:schemeClr>
                </a:solidFill>
              </a:rPr>
              <a:t>Timeout </a:t>
            </a:r>
          </a:p>
          <a:p>
            <a:pPr lvl="2">
              <a:lnSpc>
                <a:spcPct val="100000"/>
              </a:lnSpc>
            </a:pPr>
            <a:r>
              <a:rPr lang="en-US" dirty="0"/>
              <a:t>T</a:t>
            </a:r>
            <a:r>
              <a:rPr lang="en-US" dirty="0" smtClean="0"/>
              <a:t>he </a:t>
            </a:r>
            <a:r>
              <a:rPr lang="en-US" dirty="0"/>
              <a:t>number of milliseconds </a:t>
            </a:r>
            <a:r>
              <a:rPr lang="en-US" dirty="0">
                <a:solidFill>
                  <a:schemeClr val="accent5">
                    <a:lumMod val="20000"/>
                    <a:lumOff val="80000"/>
                  </a:schemeClr>
                </a:solidFill>
              </a:rPr>
              <a:t>before the test step will fail</a:t>
            </a:r>
            <a:r>
              <a:rPr lang="en-US" dirty="0"/>
              <a:t> when used as a </a:t>
            </a:r>
            <a:r>
              <a:rPr lang="en-US" dirty="0" smtClean="0"/>
              <a:t>wait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368729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a:t>
            </a:r>
            <a:r>
              <a:rPr lang="en-US" dirty="0" smtClean="0">
                <a:solidFill>
                  <a:schemeClr val="accent3"/>
                </a:solidFill>
              </a:rPr>
              <a:t>elerik </a:t>
            </a:r>
            <a:r>
              <a:rPr lang="en-US" dirty="0">
                <a:solidFill>
                  <a:schemeClr val="accent3"/>
                </a:solidFill>
              </a:rPr>
              <a:t>Test Studio</a:t>
            </a:r>
          </a:p>
        </p:txBody>
      </p:sp>
      <p:sp>
        <p:nvSpPr>
          <p:cNvPr id="3" name="Content Placeholder 2"/>
          <p:cNvSpPr>
            <a:spLocks noGrp="1"/>
          </p:cNvSpPr>
          <p:nvPr>
            <p:ph idx="1"/>
          </p:nvPr>
        </p:nvSpPr>
        <p:spPr/>
        <p:txBody>
          <a:bodyPr/>
          <a:lstStyle/>
          <a:p>
            <a:pPr>
              <a:lnSpc>
                <a:spcPct val="100000"/>
              </a:lnSpc>
            </a:pPr>
            <a:r>
              <a:rPr lang="en-US" dirty="0" smtClean="0">
                <a:solidFill>
                  <a:schemeClr val="accent3"/>
                </a:solidFill>
              </a:rPr>
              <a:t>Telerik </a:t>
            </a:r>
            <a:r>
              <a:rPr lang="en-US" dirty="0">
                <a:solidFill>
                  <a:schemeClr val="accent3"/>
                </a:solidFill>
              </a:rPr>
              <a:t>Test Studio </a:t>
            </a:r>
            <a:r>
              <a:rPr lang="en-US" dirty="0" smtClean="0"/>
              <a:t>is </a:t>
            </a:r>
            <a:r>
              <a:rPr lang="en-US" dirty="0"/>
              <a:t>an automated testing tool </a:t>
            </a:r>
            <a:endParaRPr lang="en-US" dirty="0" smtClean="0"/>
          </a:p>
          <a:p>
            <a:pPr lvl="1">
              <a:lnSpc>
                <a:spcPct val="100000"/>
              </a:lnSpc>
            </a:pPr>
            <a:r>
              <a:rPr lang="en-US" dirty="0"/>
              <a:t>O</a:t>
            </a:r>
            <a:r>
              <a:rPr lang="en-US" dirty="0" smtClean="0"/>
              <a:t>ffers </a:t>
            </a:r>
            <a:r>
              <a:rPr lang="en-US" dirty="0"/>
              <a:t>an </a:t>
            </a:r>
            <a:r>
              <a:rPr lang="en-US" dirty="0">
                <a:solidFill>
                  <a:schemeClr val="accent5">
                    <a:lumMod val="20000"/>
                    <a:lumOff val="80000"/>
                  </a:schemeClr>
                </a:solidFill>
              </a:rPr>
              <a:t>intuitive</a:t>
            </a:r>
            <a:r>
              <a:rPr lang="en-US" dirty="0"/>
              <a:t>, </a:t>
            </a:r>
            <a:r>
              <a:rPr lang="en-US" dirty="0" smtClean="0">
                <a:solidFill>
                  <a:schemeClr val="accent5">
                    <a:lumMod val="20000"/>
                    <a:lumOff val="80000"/>
                  </a:schemeClr>
                </a:solidFill>
              </a:rPr>
              <a:t>code/(less)</a:t>
            </a:r>
            <a:r>
              <a:rPr lang="en-US" dirty="0" smtClean="0"/>
              <a:t> </a:t>
            </a:r>
            <a:r>
              <a:rPr lang="en-US" dirty="0"/>
              <a:t>and </a:t>
            </a:r>
            <a:r>
              <a:rPr lang="en-US" dirty="0" smtClean="0">
                <a:solidFill>
                  <a:schemeClr val="accent5">
                    <a:lumMod val="20000"/>
                    <a:lumOff val="80000"/>
                  </a:schemeClr>
                </a:solidFill>
              </a:rPr>
              <a:t>productive</a:t>
            </a:r>
            <a:r>
              <a:rPr lang="en-US" dirty="0" smtClean="0"/>
              <a:t> way </a:t>
            </a:r>
            <a:r>
              <a:rPr lang="en-US" dirty="0"/>
              <a:t>to test </a:t>
            </a:r>
            <a:r>
              <a:rPr lang="en-US" dirty="0" smtClean="0"/>
              <a:t>Web or WPF desktop applications</a:t>
            </a:r>
          </a:p>
          <a:p>
            <a:pPr lvl="1">
              <a:lnSpc>
                <a:spcPct val="100000"/>
              </a:lnSpc>
            </a:pPr>
            <a:r>
              <a:rPr lang="en-US" dirty="0" smtClean="0"/>
              <a:t>Extends beyond Functional Testing</a:t>
            </a:r>
          </a:p>
          <a:p>
            <a:pPr lvl="2">
              <a:lnSpc>
                <a:spcPct val="100000"/>
              </a:lnSpc>
            </a:pPr>
            <a:r>
              <a:rPr lang="en-US" sz="3000" dirty="0">
                <a:solidFill>
                  <a:schemeClr val="accent5">
                    <a:lumMod val="20000"/>
                    <a:lumOff val="80000"/>
                  </a:schemeClr>
                </a:solidFill>
              </a:rPr>
              <a:t>Manual</a:t>
            </a:r>
            <a:r>
              <a:rPr lang="en-US" sz="3000" dirty="0">
                <a:solidFill>
                  <a:schemeClr val="tx1">
                    <a:lumMod val="40000"/>
                    <a:lumOff val="60000"/>
                  </a:schemeClr>
                </a:solidFill>
              </a:rPr>
              <a:t>,</a:t>
            </a:r>
            <a:r>
              <a:rPr lang="en-US" sz="3000" dirty="0">
                <a:solidFill>
                  <a:schemeClr val="accent5">
                    <a:lumMod val="20000"/>
                    <a:lumOff val="80000"/>
                  </a:schemeClr>
                </a:solidFill>
              </a:rPr>
              <a:t> Load</a:t>
            </a:r>
            <a:r>
              <a:rPr lang="en-US" sz="3000" dirty="0">
                <a:solidFill>
                  <a:schemeClr val="tx1">
                    <a:lumMod val="40000"/>
                    <a:lumOff val="60000"/>
                  </a:schemeClr>
                </a:solidFill>
              </a:rPr>
              <a:t>,</a:t>
            </a:r>
            <a:r>
              <a:rPr lang="en-US" sz="3000" dirty="0">
                <a:solidFill>
                  <a:schemeClr val="accent5">
                    <a:lumMod val="20000"/>
                    <a:lumOff val="80000"/>
                  </a:schemeClr>
                </a:solidFill>
              </a:rPr>
              <a:t> Performance</a:t>
            </a:r>
            <a:r>
              <a:rPr lang="en-US" sz="3000" dirty="0">
                <a:solidFill>
                  <a:schemeClr val="tx1">
                    <a:lumMod val="40000"/>
                    <a:lumOff val="60000"/>
                  </a:schemeClr>
                </a:solidFill>
              </a:rPr>
              <a:t>,</a:t>
            </a:r>
            <a:r>
              <a:rPr lang="en-US" sz="3000" dirty="0">
                <a:solidFill>
                  <a:schemeClr val="accent5">
                    <a:lumMod val="20000"/>
                    <a:lumOff val="80000"/>
                  </a:schemeClr>
                </a:solidFill>
              </a:rPr>
              <a:t> </a:t>
            </a:r>
            <a:r>
              <a:rPr lang="en-US" sz="3000" dirty="0" smtClean="0">
                <a:solidFill>
                  <a:schemeClr val="accent5">
                    <a:lumMod val="20000"/>
                    <a:lumOff val="80000"/>
                  </a:schemeClr>
                </a:solidFill>
              </a:rPr>
              <a:t>Exploratory</a:t>
            </a:r>
            <a:r>
              <a:rPr lang="en-US" sz="3000" dirty="0">
                <a:solidFill>
                  <a:schemeClr val="tx1">
                    <a:lumMod val="40000"/>
                    <a:lumOff val="60000"/>
                  </a:schemeClr>
                </a:solidFill>
              </a:rPr>
              <a:t> </a:t>
            </a:r>
            <a:r>
              <a:rPr lang="en-US" dirty="0" smtClean="0"/>
              <a:t>testing capabilities</a:t>
            </a:r>
          </a:p>
          <a:p>
            <a:pPr lvl="1">
              <a:lnSpc>
                <a:spcPct val="100000"/>
              </a:lnSpc>
            </a:pPr>
            <a:r>
              <a:rPr lang="en-US" dirty="0">
                <a:solidFill>
                  <a:schemeClr val="accent5">
                    <a:lumMod val="20000"/>
                    <a:lumOff val="80000"/>
                  </a:schemeClr>
                </a:solidFill>
              </a:rPr>
              <a:t>Test Scheduling </a:t>
            </a:r>
            <a:r>
              <a:rPr lang="en-US" dirty="0" smtClean="0"/>
              <a:t>and </a:t>
            </a:r>
            <a:r>
              <a:rPr lang="en-US" dirty="0">
                <a:solidFill>
                  <a:schemeClr val="accent5">
                    <a:lumMod val="20000"/>
                    <a:lumOff val="80000"/>
                  </a:schemeClr>
                </a:solidFill>
              </a:rPr>
              <a:t>Remote Execution</a:t>
            </a:r>
          </a:p>
          <a:p>
            <a:pPr lvl="2">
              <a:lnSpc>
                <a:spcPct val="100000"/>
              </a:lnSpc>
            </a:pPr>
            <a:r>
              <a:rPr lang="en-US" sz="3000" dirty="0">
                <a:solidFill>
                  <a:schemeClr val="accent5">
                    <a:lumMod val="20000"/>
                    <a:lumOff val="80000"/>
                  </a:schemeClr>
                </a:solidFill>
              </a:rPr>
              <a:t>Simultaneous</a:t>
            </a:r>
            <a:r>
              <a:rPr lang="en-US" dirty="0" smtClean="0"/>
              <a:t> run on </a:t>
            </a:r>
            <a:r>
              <a:rPr lang="en-US" sz="3000" dirty="0">
                <a:solidFill>
                  <a:schemeClr val="accent5">
                    <a:lumMod val="20000"/>
                    <a:lumOff val="80000"/>
                  </a:schemeClr>
                </a:solidFill>
              </a:rPr>
              <a:t>multiple</a:t>
            </a:r>
            <a:r>
              <a:rPr lang="en-US" dirty="0" smtClean="0"/>
              <a:t> environments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101558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"Wait" </a:t>
            </a:r>
            <a:r>
              <a:rPr lang="en-US" dirty="0" smtClean="0"/>
              <a:t>Steps (3)</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verification step</a:t>
            </a:r>
            <a:r>
              <a:rPr lang="en-US" dirty="0"/>
              <a:t>, when acting as a </a:t>
            </a:r>
            <a:r>
              <a:rPr lang="en-US" dirty="0">
                <a:solidFill>
                  <a:schemeClr val="accent5">
                    <a:lumMod val="20000"/>
                    <a:lumOff val="80000"/>
                  </a:schemeClr>
                </a:solidFill>
              </a:rPr>
              <a:t>wait</a:t>
            </a:r>
            <a:r>
              <a:rPr lang="en-US" dirty="0"/>
              <a:t>, has a few </a:t>
            </a:r>
            <a:r>
              <a:rPr lang="en-US" dirty="0" smtClean="0">
                <a:solidFill>
                  <a:schemeClr val="accent5">
                    <a:lumMod val="20000"/>
                    <a:lumOff val="80000"/>
                  </a:schemeClr>
                </a:solidFill>
              </a:rPr>
              <a:t>properties</a:t>
            </a:r>
            <a:r>
              <a:rPr lang="en-US" dirty="0" smtClean="0"/>
              <a:t>:</a:t>
            </a:r>
            <a:endParaRPr lang="en-US" dirty="0"/>
          </a:p>
          <a:p>
            <a:pPr lvl="1">
              <a:lnSpc>
                <a:spcPct val="100000"/>
              </a:lnSpc>
            </a:pPr>
            <a:r>
              <a:rPr lang="en-US" dirty="0" smtClean="0">
                <a:solidFill>
                  <a:schemeClr val="accent5">
                    <a:lumMod val="20000"/>
                    <a:lumOff val="80000"/>
                  </a:schemeClr>
                </a:solidFill>
              </a:rPr>
              <a:t>WaitOnElements </a:t>
            </a:r>
          </a:p>
          <a:p>
            <a:pPr lvl="2">
              <a:lnSpc>
                <a:spcPct val="100000"/>
              </a:lnSpc>
            </a:pPr>
            <a:r>
              <a:rPr lang="en-US" dirty="0" smtClean="0"/>
              <a:t>indicates </a:t>
            </a:r>
            <a:r>
              <a:rPr lang="en-US" dirty="0"/>
              <a:t>that the test step should wait </a:t>
            </a:r>
            <a:r>
              <a:rPr lang="en-US" dirty="0">
                <a:solidFill>
                  <a:schemeClr val="accent5">
                    <a:lumMod val="20000"/>
                    <a:lumOff val="80000"/>
                  </a:schemeClr>
                </a:solidFill>
              </a:rPr>
              <a:t>WaitOnElementsTimeout</a:t>
            </a:r>
            <a:r>
              <a:rPr lang="en-US" dirty="0"/>
              <a:t> milliseconds </a:t>
            </a:r>
            <a:r>
              <a:rPr lang="en-US" dirty="0" smtClean="0"/>
              <a:t>for step </a:t>
            </a:r>
            <a:r>
              <a:rPr lang="en-US" dirty="0"/>
              <a:t>elements to </a:t>
            </a:r>
            <a:r>
              <a:rPr lang="en-US" dirty="0" smtClean="0"/>
              <a:t>exist </a:t>
            </a:r>
            <a:r>
              <a:rPr lang="en-US" dirty="0"/>
              <a:t>before executing the test </a:t>
            </a:r>
            <a:r>
              <a:rPr lang="en-US" dirty="0" smtClean="0"/>
              <a:t>step</a:t>
            </a:r>
          </a:p>
          <a:p>
            <a:pPr lvl="1">
              <a:lnSpc>
                <a:spcPct val="100000"/>
              </a:lnSpc>
            </a:pPr>
            <a:r>
              <a:rPr lang="en-US" dirty="0">
                <a:solidFill>
                  <a:schemeClr val="accent5">
                    <a:lumMod val="20000"/>
                    <a:lumOff val="80000"/>
                  </a:schemeClr>
                </a:solidFill>
              </a:rPr>
              <a:t>SupportsWait</a:t>
            </a:r>
            <a:r>
              <a:rPr lang="en-US" dirty="0"/>
              <a:t>, </a:t>
            </a:r>
            <a:r>
              <a:rPr lang="en-US" dirty="0">
                <a:solidFill>
                  <a:schemeClr val="accent5">
                    <a:lumMod val="20000"/>
                    <a:lumOff val="80000"/>
                  </a:schemeClr>
                </a:solidFill>
              </a:rPr>
              <a:t>IsWaitOnly</a:t>
            </a:r>
            <a:r>
              <a:rPr lang="en-US" dirty="0"/>
              <a:t> and </a:t>
            </a:r>
            <a:r>
              <a:rPr lang="en-US" dirty="0" smtClean="0">
                <a:solidFill>
                  <a:schemeClr val="accent5">
                    <a:lumMod val="20000"/>
                    <a:lumOff val="80000"/>
                  </a:schemeClr>
                </a:solidFill>
              </a:rPr>
              <a:t>StepType</a:t>
            </a:r>
          </a:p>
          <a:p>
            <a:pPr lvl="2">
              <a:lnSpc>
                <a:spcPct val="100000"/>
              </a:lnSpc>
            </a:pPr>
            <a:r>
              <a:rPr lang="en-US" dirty="0"/>
              <a:t>R</a:t>
            </a:r>
            <a:r>
              <a:rPr lang="en-US" dirty="0" smtClean="0"/>
              <a:t>ead-only </a:t>
            </a:r>
            <a:r>
              <a:rPr lang="en-US" dirty="0"/>
              <a:t>properties that indicate </a:t>
            </a:r>
            <a:r>
              <a:rPr lang="en-US" dirty="0" smtClean="0">
                <a:solidFill>
                  <a:schemeClr val="accent5">
                    <a:lumMod val="20000"/>
                    <a:lumOff val="80000"/>
                  </a:schemeClr>
                </a:solidFill>
              </a:rPr>
              <a:t>the way this </a:t>
            </a:r>
            <a:r>
              <a:rPr lang="en-US" dirty="0">
                <a:solidFill>
                  <a:schemeClr val="accent5">
                    <a:lumMod val="20000"/>
                    <a:lumOff val="80000"/>
                  </a:schemeClr>
                </a:solidFill>
              </a:rPr>
              <a:t>test step can </a:t>
            </a:r>
            <a:r>
              <a:rPr lang="en-US" dirty="0" smtClean="0">
                <a:solidFill>
                  <a:schemeClr val="accent5">
                    <a:lumMod val="20000"/>
                    <a:lumOff val="80000"/>
                  </a:schemeClr>
                </a:solidFill>
              </a:rPr>
              <a:t>be used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5445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Viewer</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3D </a:t>
            </a:r>
            <a:r>
              <a:rPr lang="en-US" dirty="0" smtClean="0">
                <a:solidFill>
                  <a:schemeClr val="accent5">
                    <a:lumMod val="20000"/>
                    <a:lumOff val="80000"/>
                  </a:schemeClr>
                </a:solidFill>
              </a:rPr>
              <a:t>Viewer</a:t>
            </a:r>
          </a:p>
          <a:p>
            <a:pPr lvl="1">
              <a:lnSpc>
                <a:spcPct val="100000"/>
              </a:lnSpc>
            </a:pPr>
            <a:r>
              <a:rPr lang="en-US" dirty="0"/>
              <a:t>The 3D Viewer is an innovation that saves time by </a:t>
            </a:r>
            <a:r>
              <a:rPr lang="en-US" dirty="0">
                <a:solidFill>
                  <a:schemeClr val="accent5">
                    <a:lumMod val="20000"/>
                    <a:lumOff val="80000"/>
                  </a:schemeClr>
                </a:solidFill>
              </a:rPr>
              <a:t>handling verifications </a:t>
            </a:r>
            <a:r>
              <a:rPr lang="en-US" dirty="0"/>
              <a:t>for multiple elements </a:t>
            </a:r>
            <a:r>
              <a:rPr lang="en-US" dirty="0">
                <a:solidFill>
                  <a:schemeClr val="accent5">
                    <a:lumMod val="20000"/>
                    <a:lumOff val="80000"/>
                  </a:schemeClr>
                </a:solidFill>
              </a:rPr>
              <a:t>all at </a:t>
            </a:r>
            <a:r>
              <a:rPr lang="en-US" dirty="0" smtClean="0">
                <a:solidFill>
                  <a:schemeClr val="accent5">
                    <a:lumMod val="20000"/>
                    <a:lumOff val="80000"/>
                  </a:schemeClr>
                </a:solidFill>
              </a:rPr>
              <a:t>one time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0238" y="3352800"/>
            <a:ext cx="5343525" cy="2886075"/>
          </a:xfrm>
          <a:prstGeom prst="roundRect">
            <a:avLst>
              <a:gd name="adj" fmla="val 4094"/>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393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a:t>
            </a:r>
            <a:endParaRPr lang="en-US" dirty="0"/>
          </a:p>
        </p:txBody>
      </p:sp>
      <p:sp>
        <p:nvSpPr>
          <p:cNvPr id="3" name="Content Placeholder 2"/>
          <p:cNvSpPr>
            <a:spLocks noGrp="1"/>
          </p:cNvSpPr>
          <p:nvPr>
            <p:ph idx="1"/>
          </p:nvPr>
        </p:nvSpPr>
        <p:spPr/>
        <p:txBody>
          <a:bodyPr/>
          <a:lstStyle/>
          <a:p>
            <a:r>
              <a:rPr lang="en-US" dirty="0" smtClean="0"/>
              <a:t>Extractions can be added in order to be reused later in the tests</a:t>
            </a:r>
          </a:p>
          <a:p>
            <a:pPr lvl="1"/>
            <a:r>
              <a:rPr lang="en-US" dirty="0"/>
              <a:t>Available form the "Quick </a:t>
            </a:r>
            <a:r>
              <a:rPr lang="en-US" dirty="0" smtClean="0"/>
              <a:t>Task" menu</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159" y="2919412"/>
            <a:ext cx="4759683" cy="3457575"/>
          </a:xfrm>
          <a:prstGeom prst="roundRect">
            <a:avLst>
              <a:gd name="adj" fmla="val 5893"/>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041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a:t>
            </a:r>
          </a:p>
        </p:txBody>
      </p:sp>
      <p:sp>
        <p:nvSpPr>
          <p:cNvPr id="3" name="Content Placeholder 2"/>
          <p:cNvSpPr>
            <a:spLocks noGrp="1"/>
          </p:cNvSpPr>
          <p:nvPr>
            <p:ph idx="1"/>
          </p:nvPr>
        </p:nvSpPr>
        <p:spPr/>
        <p:txBody>
          <a:bodyPr/>
          <a:lstStyle/>
          <a:p>
            <a:r>
              <a:rPr lang="en-US" dirty="0" smtClean="0"/>
              <a:t>Extracted parameter is stored in a variable</a:t>
            </a:r>
          </a:p>
          <a:p>
            <a:pPr lvl="1"/>
            <a:r>
              <a:rPr lang="en-US" dirty="0" smtClean="0"/>
              <a:t>We can name our stored variable</a:t>
            </a:r>
          </a:p>
          <a:p>
            <a:pPr lvl="1"/>
            <a:r>
              <a:rPr lang="en-US" dirty="0" smtClean="0"/>
              <a:t>We can refer to the variable by its name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99" y="3314700"/>
            <a:ext cx="5990632" cy="3008026"/>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5402317" y="3748252"/>
            <a:ext cx="1447800" cy="838200"/>
          </a:xfrm>
          <a:prstGeom prst="straightConnector1">
            <a:avLst/>
          </a:prstGeom>
          <a:ln w="5715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410200" y="4818713"/>
            <a:ext cx="1447800" cy="44085"/>
          </a:xfrm>
          <a:prstGeom prst="straightConnector1">
            <a:avLst/>
          </a:prstGeom>
          <a:ln w="5715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402317" y="6026560"/>
            <a:ext cx="1700048" cy="76200"/>
          </a:xfrm>
          <a:prstGeom prst="straightConnector1">
            <a:avLst/>
          </a:prstGeom>
          <a:ln w="57150">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02365" y="3289871"/>
            <a:ext cx="1752600" cy="1246495"/>
          </a:xfrm>
          <a:prstGeom prst="rect">
            <a:avLst/>
          </a:prstGeom>
          <a:noFill/>
        </p:spPr>
        <p:txBody>
          <a:bodyPr wrap="square" rtlCol="0">
            <a:spAutoFit/>
          </a:bodyPr>
          <a:lstStyle/>
          <a:p>
            <a:r>
              <a:rPr lang="en-US" dirty="0" smtClean="0"/>
              <a:t>Name used to refer to the variable</a:t>
            </a:r>
            <a:endParaRPr lang="en-US" dirty="0"/>
          </a:p>
        </p:txBody>
      </p:sp>
      <p:sp>
        <p:nvSpPr>
          <p:cNvPr id="20" name="TextBox 19"/>
          <p:cNvSpPr txBox="1"/>
          <p:nvPr/>
        </p:nvSpPr>
        <p:spPr>
          <a:xfrm>
            <a:off x="7078717" y="4513282"/>
            <a:ext cx="1836683" cy="646331"/>
          </a:xfrm>
          <a:prstGeom prst="rect">
            <a:avLst/>
          </a:prstGeom>
          <a:noFill/>
        </p:spPr>
        <p:txBody>
          <a:bodyPr wrap="square" rtlCol="0">
            <a:spAutoFit/>
          </a:bodyPr>
          <a:lstStyle/>
          <a:p>
            <a:r>
              <a:rPr lang="en-US" dirty="0" smtClean="0"/>
              <a:t>Name we give to the variable</a:t>
            </a:r>
            <a:endParaRPr lang="en-US" dirty="0"/>
          </a:p>
        </p:txBody>
      </p:sp>
      <p:sp>
        <p:nvSpPr>
          <p:cNvPr id="21" name="TextBox 20"/>
          <p:cNvSpPr txBox="1"/>
          <p:nvPr/>
        </p:nvSpPr>
        <p:spPr>
          <a:xfrm>
            <a:off x="7102365" y="5741494"/>
            <a:ext cx="1828800" cy="646331"/>
          </a:xfrm>
          <a:prstGeom prst="rect">
            <a:avLst/>
          </a:prstGeom>
          <a:noFill/>
        </p:spPr>
        <p:txBody>
          <a:bodyPr wrap="square" rtlCol="0">
            <a:spAutoFit/>
          </a:bodyPr>
          <a:lstStyle/>
          <a:p>
            <a:r>
              <a:rPr lang="en-US" dirty="0" smtClean="0"/>
              <a:t>Referring to the stored variable</a:t>
            </a:r>
            <a:endParaRPr lang="en-US" dirty="0"/>
          </a:p>
        </p:txBody>
      </p:sp>
    </p:spTree>
    <p:extLst>
      <p:ext uri="{BB962C8B-B14F-4D97-AF65-F5344CB8AC3E}">
        <p14:creationId xmlns:p14="http://schemas.microsoft.com/office/powerpoint/2010/main" val="20659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00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nodeType="withEffect">
                                  <p:stCondLst>
                                    <p:cond delay="20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200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Explorer</a:t>
            </a:r>
          </a:p>
        </p:txBody>
      </p:sp>
      <p:sp>
        <p:nvSpPr>
          <p:cNvPr id="3" name="Content Placeholder 2"/>
          <p:cNvSpPr>
            <a:spLocks noGrp="1"/>
          </p:cNvSpPr>
          <p:nvPr>
            <p:ph idx="1"/>
          </p:nvPr>
        </p:nvSpPr>
        <p:spPr>
          <a:xfrm>
            <a:off x="228600" y="914400"/>
            <a:ext cx="4267830" cy="5791200"/>
          </a:xfrm>
        </p:spPr>
        <p:txBody>
          <a:bodyPr/>
          <a:lstStyle/>
          <a:p>
            <a:r>
              <a:rPr lang="en-US" sz="2800" dirty="0"/>
              <a:t>The Elements </a:t>
            </a:r>
            <a:r>
              <a:rPr lang="en-US" sz="2800" dirty="0" smtClean="0"/>
              <a:t>Explorer is </a:t>
            </a:r>
            <a:r>
              <a:rPr lang="en-US" sz="2800" dirty="0"/>
              <a:t>similar to the DOM </a:t>
            </a:r>
            <a:r>
              <a:rPr lang="en-US" sz="2800" dirty="0" smtClean="0"/>
              <a:t>Explorer</a:t>
            </a:r>
          </a:p>
          <a:p>
            <a:pPr lvl="1"/>
            <a:r>
              <a:rPr lang="en-US" sz="2800" dirty="0" smtClean="0"/>
              <a:t>it </a:t>
            </a:r>
            <a:r>
              <a:rPr lang="en-US" sz="2800" dirty="0"/>
              <a:t>displays a tree of </a:t>
            </a:r>
            <a:r>
              <a:rPr lang="en-US" sz="2800" dirty="0" smtClean="0"/>
              <a:t>pages and elements</a:t>
            </a:r>
          </a:p>
          <a:p>
            <a:r>
              <a:rPr lang="en-US" sz="2800" dirty="0" smtClean="0"/>
              <a:t>Elements </a:t>
            </a:r>
            <a:r>
              <a:rPr lang="en-US" sz="2800" dirty="0"/>
              <a:t>may be used in </a:t>
            </a:r>
            <a:r>
              <a:rPr lang="en-US" sz="2800" dirty="0" smtClean="0"/>
              <a:t>different tests </a:t>
            </a:r>
            <a:r>
              <a:rPr lang="en-US" sz="2800" dirty="0"/>
              <a:t>and test </a:t>
            </a:r>
            <a:r>
              <a:rPr lang="en-US" sz="2800" dirty="0" smtClean="0"/>
              <a:t>steps</a:t>
            </a:r>
          </a:p>
          <a:p>
            <a:r>
              <a:rPr lang="en-US" sz="2800" dirty="0" smtClean="0"/>
              <a:t>Steps for an element can be added manually via Step Builder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122" y="1604840"/>
            <a:ext cx="3930345" cy="4257920"/>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540348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Expressions Builder</a:t>
            </a:r>
            <a:endParaRPr lang="en-US" dirty="0"/>
          </a:p>
        </p:txBody>
      </p:sp>
      <p:sp>
        <p:nvSpPr>
          <p:cNvPr id="3" name="Content Placeholder 2"/>
          <p:cNvSpPr>
            <a:spLocks noGrp="1"/>
          </p:cNvSpPr>
          <p:nvPr>
            <p:ph idx="1"/>
          </p:nvPr>
        </p:nvSpPr>
        <p:spPr>
          <a:xfrm>
            <a:off x="228600" y="914400"/>
            <a:ext cx="4267830" cy="5791200"/>
          </a:xfrm>
        </p:spPr>
        <p:txBody>
          <a:bodyPr/>
          <a:lstStyle/>
          <a:p>
            <a:r>
              <a:rPr lang="en-US" sz="2800" dirty="0" smtClean="0"/>
              <a:t>Find Expressions</a:t>
            </a:r>
          </a:p>
          <a:p>
            <a:pPr lvl="1"/>
            <a:r>
              <a:rPr lang="en-US" sz="2800" dirty="0"/>
              <a:t>the base for all element searches in the DOM, </a:t>
            </a:r>
            <a:r>
              <a:rPr lang="en-US" sz="2800" dirty="0" err="1"/>
              <a:t>HWnd</a:t>
            </a:r>
            <a:r>
              <a:rPr lang="en-US" sz="2800" dirty="0"/>
              <a:t>, or control </a:t>
            </a:r>
            <a:r>
              <a:rPr lang="en-US" sz="2800" dirty="0" smtClean="0"/>
              <a:t>trees</a:t>
            </a:r>
          </a:p>
          <a:p>
            <a:pPr lvl="1"/>
            <a:r>
              <a:rPr lang="en-US" sz="2800" dirty="0" smtClean="0"/>
              <a:t>Support of chained expressions</a:t>
            </a:r>
          </a:p>
          <a:p>
            <a:pPr lvl="1"/>
            <a:r>
              <a:rPr lang="en-US" sz="2800" dirty="0" smtClean="0"/>
              <a:t>Identification Logic order</a:t>
            </a:r>
          </a:p>
          <a:p>
            <a:pPr lvl="1"/>
            <a:r>
              <a:rPr lang="en-US" sz="2800" dirty="0" smtClean="0"/>
              <a:t>Data binding of find expressions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949" y="1561909"/>
            <a:ext cx="4277133" cy="3951651"/>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9328345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Builder</a:t>
            </a:r>
            <a:endParaRPr lang="en-US" dirty="0"/>
          </a:p>
        </p:txBody>
      </p:sp>
      <p:sp>
        <p:nvSpPr>
          <p:cNvPr id="3" name="Content Placeholder 2"/>
          <p:cNvSpPr>
            <a:spLocks noGrp="1"/>
          </p:cNvSpPr>
          <p:nvPr>
            <p:ph idx="1"/>
          </p:nvPr>
        </p:nvSpPr>
        <p:spPr>
          <a:xfrm>
            <a:off x="228600" y="914400"/>
            <a:ext cx="3784180" cy="5791200"/>
          </a:xfrm>
        </p:spPr>
        <p:txBody>
          <a:bodyPr/>
          <a:lstStyle/>
          <a:p>
            <a:r>
              <a:rPr lang="en-US" sz="2800" dirty="0" smtClean="0"/>
              <a:t>Action and verification steps can be added from the Step Builder to the test</a:t>
            </a:r>
          </a:p>
          <a:p>
            <a:r>
              <a:rPr lang="en-US" sz="2800" dirty="0" smtClean="0"/>
              <a:t>Select an element from Elements Explorer and choose from the available steps in Step Builder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138" y="1041148"/>
            <a:ext cx="4639903" cy="4617267"/>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127714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 Recorder</a:t>
            </a:r>
            <a:endParaRPr lang="en-US" dirty="0"/>
          </a:p>
        </p:txBody>
      </p:sp>
      <p:sp>
        <p:nvSpPr>
          <p:cNvPr id="3" name="Content Placeholder 2"/>
          <p:cNvSpPr>
            <a:spLocks noGrp="1"/>
          </p:cNvSpPr>
          <p:nvPr>
            <p:ph idx="1"/>
          </p:nvPr>
        </p:nvSpPr>
        <p:spPr>
          <a:xfrm>
            <a:off x="228600" y="914400"/>
            <a:ext cx="8686800" cy="5791200"/>
          </a:xfrm>
        </p:spPr>
        <p:txBody>
          <a:bodyPr/>
          <a:lstStyle/>
          <a:p>
            <a:r>
              <a:rPr lang="en-US" sz="3000" dirty="0" smtClean="0"/>
              <a:t>JS Recorder is for recording in Firefox, Chrome and Safari</a:t>
            </a:r>
          </a:p>
          <a:p>
            <a:r>
              <a:rPr lang="en-US" sz="3000" dirty="0" smtClean="0"/>
              <a:t>It has almost all features of IE Recorder</a:t>
            </a:r>
            <a:endParaRPr lang="en-US" sz="3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376011"/>
            <a:ext cx="4140903" cy="2291489"/>
          </a:xfrm>
          <a:prstGeom prst="roundRect">
            <a:avLst/>
          </a:prstGeom>
          <a:noFill/>
          <a:ln>
            <a:noFill/>
          </a:ln>
          <a:effectLst>
            <a:glow rad="101600">
              <a:schemeClr val="tx1">
                <a:alpha val="40000"/>
              </a:schemeClr>
            </a:glow>
            <a:outerShdw dist="35921" dir="2700000" algn="ctr" rotWithShape="0">
              <a:schemeClr val="bg2"/>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964" y="2682440"/>
            <a:ext cx="5845436" cy="3234742"/>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557883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Execute</a:t>
            </a:r>
            <a:endParaRPr lang="en-US" dirty="0"/>
          </a:p>
        </p:txBody>
      </p:sp>
      <p:sp>
        <p:nvSpPr>
          <p:cNvPr id="3" name="Content Placeholder 2"/>
          <p:cNvSpPr>
            <a:spLocks noGrp="1"/>
          </p:cNvSpPr>
          <p:nvPr>
            <p:ph idx="1"/>
          </p:nvPr>
        </p:nvSpPr>
        <p:spPr>
          <a:xfrm>
            <a:off x="228600" y="914400"/>
            <a:ext cx="8686800" cy="5791200"/>
          </a:xfrm>
        </p:spPr>
        <p:txBody>
          <a:bodyPr/>
          <a:lstStyle/>
          <a:p>
            <a:r>
              <a:rPr lang="en-US" sz="3000" dirty="0" smtClean="0"/>
              <a:t>Executes only one test at a time</a:t>
            </a:r>
          </a:p>
          <a:p>
            <a:r>
              <a:rPr lang="en-US" sz="3000" dirty="0" smtClean="0"/>
              <a:t>Mostly used for debugging during test recording</a:t>
            </a:r>
          </a:p>
          <a:p>
            <a:r>
              <a:rPr lang="en-US" sz="3000" dirty="0" smtClean="0"/>
              <a:t>Execution result and log</a:t>
            </a:r>
          </a:p>
          <a:p>
            <a:pPr lvl="1"/>
            <a:endParaRPr lang="en-US" dirty="0"/>
          </a:p>
          <a:p>
            <a:pPr lvl="1"/>
            <a:endParaRPr lang="en-US" dirty="0" smtClean="0"/>
          </a:p>
          <a:p>
            <a:endParaRPr lang="en-US" sz="3000" dirty="0" smtClean="0"/>
          </a:p>
          <a:p>
            <a:r>
              <a:rPr lang="en-US" sz="3000" dirty="0" smtClean="0"/>
              <a:t>Annotations </a:t>
            </a:r>
            <a:r>
              <a:rPr lang="en-US" sz="3000" dirty="0"/>
              <a:t>during quick execute</a:t>
            </a:r>
          </a:p>
          <a:p>
            <a:pPr lvl="1"/>
            <a:endParaRPr lang="en-US" dirty="0" smtClean="0"/>
          </a:p>
          <a:p>
            <a:pPr lvl="1"/>
            <a:endParaRPr lang="en-US" dirty="0"/>
          </a:p>
          <a:p>
            <a:pPr lvl="1"/>
            <a:endParaRPr lang="en-US" dirty="0" smtClean="0"/>
          </a:p>
          <a:p>
            <a:pPr lvl="1"/>
            <a:endParaRPr lang="en-US" dirty="0"/>
          </a:p>
          <a:p>
            <a:pPr lvl="1"/>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34" y="3081246"/>
            <a:ext cx="8586932" cy="1305107"/>
          </a:xfrm>
          <a:prstGeom prst="roundRect">
            <a:avLst/>
          </a:prstGeom>
          <a:noFill/>
          <a:ln>
            <a:noFill/>
          </a:ln>
          <a:effectLst>
            <a:glow rad="101600">
              <a:schemeClr val="tx1">
                <a:alpha val="40000"/>
              </a:schemeClr>
            </a:glow>
            <a:outerShdw dist="35921" dir="2700000" algn="ctr" rotWithShape="0">
              <a:schemeClr val="bg2"/>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232" y="5584957"/>
            <a:ext cx="6887536" cy="943107"/>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8851064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Debugger</a:t>
            </a:r>
            <a:endParaRPr lang="en-US" dirty="0"/>
          </a:p>
        </p:txBody>
      </p:sp>
      <p:sp>
        <p:nvSpPr>
          <p:cNvPr id="3" name="Content Placeholder 2"/>
          <p:cNvSpPr>
            <a:spLocks noGrp="1"/>
          </p:cNvSpPr>
          <p:nvPr>
            <p:ph idx="1"/>
          </p:nvPr>
        </p:nvSpPr>
        <p:spPr>
          <a:xfrm>
            <a:off x="228600" y="914400"/>
            <a:ext cx="8686800" cy="5791200"/>
          </a:xfrm>
        </p:spPr>
        <p:txBody>
          <a:bodyPr/>
          <a:lstStyle/>
          <a:p>
            <a:r>
              <a:rPr lang="en-US" sz="3000" dirty="0" smtClean="0"/>
              <a:t>Debugger options on quick execute:</a:t>
            </a:r>
          </a:p>
          <a:p>
            <a:pPr lvl="1"/>
            <a:endParaRPr lang="en-US" sz="2800" dirty="0"/>
          </a:p>
          <a:p>
            <a:pPr lvl="1"/>
            <a:endParaRPr lang="en-US" sz="2800" dirty="0" smtClean="0"/>
          </a:p>
          <a:p>
            <a:pPr lvl="1"/>
            <a:endParaRPr lang="en-US" sz="2800" dirty="0"/>
          </a:p>
          <a:p>
            <a:pPr lvl="1"/>
            <a:endParaRPr lang="en-US" sz="2800" dirty="0" smtClean="0"/>
          </a:p>
          <a:p>
            <a:pPr>
              <a:lnSpc>
                <a:spcPct val="150000"/>
              </a:lnSpc>
            </a:pPr>
            <a:r>
              <a:rPr lang="en-US" sz="3000" dirty="0" smtClean="0"/>
              <a:t>Once the test fails, according to the debugger</a:t>
            </a:r>
            <a:br>
              <a:rPr lang="en-US" sz="3000" dirty="0" smtClean="0"/>
            </a:br>
            <a:r>
              <a:rPr lang="en-US" sz="3000" dirty="0" smtClean="0"/>
              <a:t>options, a Debug tool appears</a:t>
            </a:r>
            <a:endParaRPr lang="en-US" sz="3000" dirty="0"/>
          </a:p>
          <a:p>
            <a:pPr lvl="1"/>
            <a:endParaRPr lang="en-US" sz="3200" dirty="0" smtClean="0"/>
          </a:p>
          <a:p>
            <a:pPr lvl="1"/>
            <a:endParaRPr lang="en-US" dirty="0"/>
          </a:p>
          <a:p>
            <a:pPr lvl="1"/>
            <a:endParaRPr lang="en-US" dirty="0" smtClean="0"/>
          </a:p>
          <a:p>
            <a:pPr lvl="1"/>
            <a:endParaRPr lang="en-US" dirty="0"/>
          </a:p>
          <a:p>
            <a:pPr lvl="1"/>
            <a:endParaRPr lang="en-US" dirty="0" smtClean="0"/>
          </a:p>
          <a:p>
            <a:pPr marL="357188" lvl="1" indent="0">
              <a:buNone/>
            </a:pP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84736"/>
            <a:ext cx="4725059" cy="1143160"/>
          </a:xfrm>
          <a:prstGeom prst="roundRect">
            <a:avLst/>
          </a:prstGeom>
          <a:noFill/>
          <a:ln>
            <a:noFill/>
          </a:ln>
          <a:effectLst>
            <a:glow rad="101600">
              <a:schemeClr val="tx1">
                <a:alpha val="40000"/>
              </a:schemeClr>
            </a:glow>
            <a:outerShdw dist="35921" dir="2700000" algn="ctr" rotWithShape="0">
              <a:schemeClr val="bg2"/>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079" y="2167378"/>
            <a:ext cx="4639322" cy="1133633"/>
          </a:xfrm>
          <a:prstGeom prst="roundRect">
            <a:avLst/>
          </a:prstGeom>
          <a:noFill/>
          <a:ln>
            <a:noFill/>
          </a:ln>
          <a:effectLst>
            <a:glow rad="101600">
              <a:schemeClr val="tx1">
                <a:alpha val="40000"/>
              </a:schemeClr>
            </a:glow>
            <a:outerShdw dist="35921" dir="2700000" algn="ctr" rotWithShape="0">
              <a:schemeClr val="bg2"/>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406" y="2696409"/>
            <a:ext cx="2267266" cy="1352739"/>
          </a:xfrm>
          <a:prstGeom prst="roundRect">
            <a:avLst/>
          </a:prstGeom>
          <a:noFill/>
          <a:ln>
            <a:noFill/>
          </a:ln>
          <a:effectLst>
            <a:glow rad="101600">
              <a:schemeClr val="tx1">
                <a:alpha val="40000"/>
              </a:schemeClr>
            </a:glow>
            <a:outerShdw dist="35921" dir="2700000" algn="ctr" rotWithShape="0">
              <a:schemeClr val="bg2"/>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747" y="5361192"/>
            <a:ext cx="3400453" cy="1382508"/>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427628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a:t>
            </a:r>
            <a:r>
              <a:rPr lang="en-US" dirty="0" smtClean="0">
                <a:solidFill>
                  <a:schemeClr val="accent3"/>
                </a:solidFill>
              </a:rPr>
              <a:t>elerik </a:t>
            </a:r>
            <a:r>
              <a:rPr lang="en-US" dirty="0">
                <a:solidFill>
                  <a:schemeClr val="accent3"/>
                </a:solidFill>
              </a:rPr>
              <a:t>Test </a:t>
            </a:r>
            <a:r>
              <a:rPr lang="en-US" dirty="0" smtClean="0">
                <a:solidFill>
                  <a:schemeClr val="accent3"/>
                </a:solidFill>
              </a:rPr>
              <a:t>Studio</a:t>
            </a:r>
            <a:r>
              <a:rPr lang="en-US" dirty="0" smtClean="0"/>
              <a:t> (2)</a:t>
            </a:r>
            <a:endParaRPr lang="en-US" dirty="0"/>
          </a:p>
        </p:txBody>
      </p:sp>
      <p:sp>
        <p:nvSpPr>
          <p:cNvPr id="3" name="Content Placeholder 2"/>
          <p:cNvSpPr>
            <a:spLocks noGrp="1"/>
          </p:cNvSpPr>
          <p:nvPr>
            <p:ph idx="1"/>
          </p:nvPr>
        </p:nvSpPr>
        <p:spPr>
          <a:xfrm>
            <a:off x="228600" y="914400"/>
            <a:ext cx="8686800" cy="5791200"/>
          </a:xfrm>
        </p:spPr>
        <p:txBody>
          <a:bodyPr/>
          <a:lstStyle/>
          <a:p>
            <a:pPr lvl="1">
              <a:lnSpc>
                <a:spcPct val="100000"/>
              </a:lnSpc>
            </a:pPr>
            <a:r>
              <a:rPr lang="en-US" dirty="0" smtClean="0"/>
              <a:t>Test recording is performed extremely easy</a:t>
            </a:r>
          </a:p>
          <a:p>
            <a:pPr lvl="2">
              <a:lnSpc>
                <a:spcPct val="100000"/>
              </a:lnSpc>
            </a:pPr>
            <a:r>
              <a:rPr lang="en-US" dirty="0" smtClean="0"/>
              <a:t>In the </a:t>
            </a:r>
            <a:r>
              <a:rPr lang="en-US" dirty="0">
                <a:solidFill>
                  <a:schemeClr val="accent5">
                    <a:lumMod val="20000"/>
                    <a:lumOff val="80000"/>
                  </a:schemeClr>
                </a:solidFill>
              </a:rPr>
              <a:t>same manner </a:t>
            </a:r>
            <a:r>
              <a:rPr lang="en-US" dirty="0"/>
              <a:t>as an end user would accomplish these same tasks </a:t>
            </a:r>
          </a:p>
          <a:p>
            <a:pPr lvl="2">
              <a:lnSpc>
                <a:spcPct val="100000"/>
              </a:lnSpc>
            </a:pPr>
            <a:r>
              <a:rPr lang="en-US" dirty="0" smtClean="0"/>
              <a:t>Web test </a:t>
            </a:r>
            <a:r>
              <a:rPr lang="en-US" dirty="0"/>
              <a:t>recording is </a:t>
            </a:r>
            <a:r>
              <a:rPr lang="en-US" dirty="0">
                <a:solidFill>
                  <a:schemeClr val="accent5">
                    <a:lumMod val="20000"/>
                    <a:lumOff val="80000"/>
                  </a:schemeClr>
                </a:solidFill>
              </a:rPr>
              <a:t>performed directly in the </a:t>
            </a:r>
            <a:r>
              <a:rPr lang="en-US" dirty="0" smtClean="0">
                <a:solidFill>
                  <a:schemeClr val="accent5">
                    <a:lumMod val="20000"/>
                    <a:lumOff val="80000"/>
                  </a:schemeClr>
                </a:solidFill>
              </a:rPr>
              <a:t>browser</a:t>
            </a:r>
          </a:p>
          <a:p>
            <a:pPr lvl="2">
              <a:lnSpc>
                <a:spcPct val="100000"/>
              </a:lnSpc>
            </a:pPr>
            <a:r>
              <a:rPr lang="en-US" dirty="0" smtClean="0">
                <a:solidFill>
                  <a:schemeClr val="accent5">
                    <a:lumMod val="20000"/>
                    <a:lumOff val="80000"/>
                  </a:schemeClr>
                </a:solidFill>
              </a:rPr>
              <a:t>Multi-browser </a:t>
            </a:r>
            <a:r>
              <a:rPr lang="en-US" dirty="0"/>
              <a:t>recording:</a:t>
            </a:r>
          </a:p>
          <a:p>
            <a:pPr lvl="3">
              <a:lnSpc>
                <a:spcPct val="100000"/>
              </a:lnSpc>
            </a:pPr>
            <a:r>
              <a:rPr lang="en-US" sz="2800" dirty="0">
                <a:solidFill>
                  <a:schemeClr val="accent5">
                    <a:lumMod val="20000"/>
                    <a:lumOff val="80000"/>
                  </a:schemeClr>
                </a:solidFill>
              </a:rPr>
              <a:t>Internet Explorer </a:t>
            </a:r>
            <a:r>
              <a:rPr lang="en-US" sz="2800" dirty="0" smtClean="0">
                <a:solidFill>
                  <a:srgbClr val="F5FFC2"/>
                </a:solidFill>
              </a:rPr>
              <a:t>recorder</a:t>
            </a:r>
          </a:p>
          <a:p>
            <a:pPr lvl="3">
              <a:lnSpc>
                <a:spcPct val="100000"/>
              </a:lnSpc>
            </a:pPr>
            <a:r>
              <a:rPr lang="en-US" dirty="0" smtClean="0">
                <a:solidFill>
                  <a:schemeClr val="accent5">
                    <a:lumMod val="20000"/>
                    <a:lumOff val="80000"/>
                  </a:schemeClr>
                </a:solidFill>
              </a:rPr>
              <a:t>JS recorder </a:t>
            </a:r>
            <a:r>
              <a:rPr lang="en-US" sz="2800" dirty="0">
                <a:solidFill>
                  <a:srgbClr val="F5FFC2"/>
                </a:solidFill>
              </a:rPr>
              <a:t>for Chrome, </a:t>
            </a:r>
            <a:r>
              <a:rPr lang="en-US" sz="2800" dirty="0" smtClean="0">
                <a:solidFill>
                  <a:srgbClr val="F5FFC2"/>
                </a:solidFill>
              </a:rPr>
              <a:t>Firefox, Safari</a:t>
            </a:r>
          </a:p>
          <a:p>
            <a:pPr lvl="2">
              <a:lnSpc>
                <a:spcPct val="100000"/>
              </a:lnSpc>
            </a:pPr>
            <a:r>
              <a:rPr lang="en-US" sz="3000" dirty="0" smtClean="0">
                <a:solidFill>
                  <a:srgbClr val="F5FFC2"/>
                </a:solidFill>
              </a:rPr>
              <a:t>Building own </a:t>
            </a:r>
            <a:r>
              <a:rPr lang="en-US" dirty="0">
                <a:solidFill>
                  <a:schemeClr val="accent5">
                    <a:lumMod val="20000"/>
                    <a:lumOff val="80000"/>
                  </a:schemeClr>
                </a:solidFill>
              </a:rPr>
              <a:t>Element Repository </a:t>
            </a:r>
            <a:r>
              <a:rPr lang="en-US" sz="3000" dirty="0" smtClean="0">
                <a:solidFill>
                  <a:srgbClr val="F5FFC2"/>
                </a:solidFill>
              </a:rPr>
              <a:t>for easy support and reuse of elements</a:t>
            </a:r>
            <a:endParaRPr lang="en-US" sz="3000"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solidFill>
                  <a:srgbClr val="CCFF66"/>
                </a:solidFill>
              </a:rPr>
              <a:pPr>
                <a:defRPr/>
              </a:pPr>
              <a:t>6</a:t>
            </a:fld>
            <a:endParaRPr lang="en-US" dirty="0">
              <a:solidFill>
                <a:srgbClr val="CCFF66"/>
              </a:solidFill>
            </a:endParaRPr>
          </a:p>
        </p:txBody>
      </p:sp>
    </p:spTree>
    <p:extLst>
      <p:ext uri="{BB962C8B-B14F-4D97-AF65-F5344CB8AC3E}">
        <p14:creationId xmlns:p14="http://schemas.microsoft.com/office/powerpoint/2010/main" val="659811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Debugger (2)</a:t>
            </a:r>
            <a:endParaRPr lang="en-US" dirty="0"/>
          </a:p>
        </p:txBody>
      </p:sp>
      <p:sp>
        <p:nvSpPr>
          <p:cNvPr id="3" name="Content Placeholder 2"/>
          <p:cNvSpPr>
            <a:spLocks noGrp="1"/>
          </p:cNvSpPr>
          <p:nvPr>
            <p:ph idx="1"/>
          </p:nvPr>
        </p:nvSpPr>
        <p:spPr>
          <a:xfrm>
            <a:off x="228600" y="785931"/>
            <a:ext cx="8686800" cy="5791200"/>
          </a:xfrm>
        </p:spPr>
        <p:txBody>
          <a:bodyPr/>
          <a:lstStyle/>
          <a:p>
            <a:r>
              <a:rPr lang="en-US" sz="2800" dirty="0"/>
              <a:t>Once the test pauses, the following </a:t>
            </a:r>
            <a:r>
              <a:rPr lang="en-US" sz="2800" dirty="0">
                <a:solidFill>
                  <a:schemeClr val="accent5">
                    <a:lumMod val="20000"/>
                    <a:lumOff val="80000"/>
                  </a:schemeClr>
                </a:solidFill>
              </a:rPr>
              <a:t>Debug Options </a:t>
            </a:r>
            <a:r>
              <a:rPr lang="en-US" sz="2800" dirty="0"/>
              <a:t>are available</a:t>
            </a:r>
            <a:r>
              <a:rPr lang="en-US" sz="2800" dirty="0" smtClean="0"/>
              <a:t>:</a:t>
            </a:r>
          </a:p>
          <a:p>
            <a:pPr lvl="1"/>
            <a:r>
              <a:rPr lang="en-US" sz="2600" dirty="0"/>
              <a:t>Show the </a:t>
            </a:r>
            <a:r>
              <a:rPr lang="en-US" sz="2600" dirty="0">
                <a:solidFill>
                  <a:schemeClr val="accent5">
                    <a:lumMod val="20000"/>
                    <a:lumOff val="80000"/>
                  </a:schemeClr>
                </a:solidFill>
              </a:rPr>
              <a:t>DOM Explorer </a:t>
            </a:r>
            <a:r>
              <a:rPr lang="en-US" sz="2600" dirty="0" smtClean="0"/>
              <a:t>of </a:t>
            </a:r>
            <a:r>
              <a:rPr lang="en-US" sz="2600" dirty="0"/>
              <a:t>the currently displayed </a:t>
            </a:r>
            <a:r>
              <a:rPr lang="en-US" sz="2600" dirty="0" smtClean="0"/>
              <a:t>page</a:t>
            </a:r>
          </a:p>
          <a:p>
            <a:pPr lvl="1"/>
            <a:r>
              <a:rPr lang="en-US" sz="2600" dirty="0"/>
              <a:t>Capture the currently failed state. Save a .zip file containing a snapshot of the DOM, browser image, and test </a:t>
            </a:r>
            <a:r>
              <a:rPr lang="en-US" sz="2600" dirty="0" smtClean="0"/>
              <a:t>log</a:t>
            </a:r>
            <a:endParaRPr lang="en-US" sz="2600" dirty="0"/>
          </a:p>
          <a:p>
            <a:pPr lvl="1"/>
            <a:r>
              <a:rPr lang="en-US" sz="2600" dirty="0"/>
              <a:t>Diagnose a failure directly. Only enabled on detected </a:t>
            </a:r>
            <a:r>
              <a:rPr lang="en-US" sz="2600" dirty="0" smtClean="0"/>
              <a:t>failures</a:t>
            </a:r>
          </a:p>
          <a:p>
            <a:pPr lvl="1"/>
            <a:r>
              <a:rPr lang="en-US" sz="2600" dirty="0"/>
              <a:t>View the current execution log of the </a:t>
            </a:r>
            <a:r>
              <a:rPr lang="en-US" sz="2600" dirty="0" smtClean="0"/>
              <a:t>test</a:t>
            </a:r>
            <a:endParaRPr lang="en-US" sz="2600" dirty="0"/>
          </a:p>
          <a:p>
            <a:pPr lvl="1"/>
            <a:r>
              <a:rPr lang="en-US" sz="2600" dirty="0"/>
              <a:t>Easily record any bugs in the target application during </a:t>
            </a:r>
            <a:r>
              <a:rPr lang="en-US" sz="2600" dirty="0" smtClean="0"/>
              <a:t>debugging</a:t>
            </a:r>
            <a:endParaRPr lang="en-US" sz="2600" dirty="0"/>
          </a:p>
          <a:p>
            <a:pPr lvl="2"/>
            <a:endParaRPr lang="en-US" dirty="0" smtClean="0"/>
          </a:p>
          <a:p>
            <a:pPr lvl="1"/>
            <a:endParaRPr lang="en-US" dirty="0" smtClean="0"/>
          </a:p>
          <a:p>
            <a:pPr lvl="1"/>
            <a:endParaRPr lang="en-US" dirty="0"/>
          </a:p>
          <a:p>
            <a:pPr lvl="1"/>
            <a:endParaRPr lang="en-US" dirty="0" smtClean="0"/>
          </a:p>
          <a:p>
            <a:pPr marL="357188" lvl="1" indent="0">
              <a:buNone/>
            </a:pP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22657016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15161"/>
            <a:ext cx="7924800" cy="685800"/>
          </a:xfrm>
        </p:spPr>
        <p:txBody>
          <a:bodyPr/>
          <a:lstStyle/>
          <a:p>
            <a:r>
              <a:rPr lang="en-US" dirty="0" smtClean="0"/>
              <a:t>Test Organization</a:t>
            </a:r>
            <a:endParaRPr lang="en-US" dirty="0"/>
          </a:p>
        </p:txBody>
      </p:sp>
      <p:sp>
        <p:nvSpPr>
          <p:cNvPr id="3" name="Subtitle 2"/>
          <p:cNvSpPr>
            <a:spLocks noGrp="1"/>
          </p:cNvSpPr>
          <p:nvPr>
            <p:ph type="subTitle" idx="1"/>
          </p:nvPr>
        </p:nvSpPr>
        <p:spPr>
          <a:xfrm>
            <a:off x="609600" y="1830690"/>
            <a:ext cx="7924800" cy="569120"/>
          </a:xfrm>
        </p:spPr>
        <p:txBody>
          <a:bodyPr/>
          <a:lstStyle/>
          <a:p>
            <a:r>
              <a:rPr lang="en-US" dirty="0" smtClean="0"/>
              <a:t>Using Test Lists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60" y="2538248"/>
            <a:ext cx="7723280" cy="3885551"/>
          </a:xfrm>
          <a:prstGeom prst="round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822493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Lists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Test Lists </a:t>
            </a:r>
            <a:endParaRPr lang="en-US" dirty="0" smtClean="0">
              <a:solidFill>
                <a:schemeClr val="accent5">
                  <a:lumMod val="20000"/>
                  <a:lumOff val="80000"/>
                </a:schemeClr>
              </a:solidFill>
            </a:endParaRPr>
          </a:p>
          <a:p>
            <a:pPr lvl="1">
              <a:lnSpc>
                <a:spcPct val="100000"/>
              </a:lnSpc>
            </a:pPr>
            <a:r>
              <a:rPr lang="en-US" dirty="0" smtClean="0"/>
              <a:t>Useful for getting </a:t>
            </a:r>
            <a:r>
              <a:rPr lang="en-US" dirty="0"/>
              <a:t>the best use of recorded tests by allowing </a:t>
            </a:r>
            <a:r>
              <a:rPr lang="en-US" dirty="0" smtClean="0"/>
              <a:t>the </a:t>
            </a:r>
            <a:r>
              <a:rPr lang="en-US" dirty="0">
                <a:solidFill>
                  <a:schemeClr val="accent5">
                    <a:lumMod val="20000"/>
                    <a:lumOff val="80000"/>
                  </a:schemeClr>
                </a:solidFill>
              </a:rPr>
              <a:t>reuse </a:t>
            </a:r>
            <a:r>
              <a:rPr lang="en-US" dirty="0" smtClean="0">
                <a:solidFill>
                  <a:schemeClr val="accent5">
                    <a:lumMod val="20000"/>
                    <a:lumOff val="80000"/>
                  </a:schemeClr>
                </a:solidFill>
              </a:rPr>
              <a:t>of tests </a:t>
            </a:r>
            <a:r>
              <a:rPr lang="en-US" dirty="0">
                <a:solidFill>
                  <a:schemeClr val="accent5">
                    <a:lumMod val="20000"/>
                    <a:lumOff val="80000"/>
                  </a:schemeClr>
                </a:solidFill>
              </a:rPr>
              <a:t>in more than </a:t>
            </a:r>
            <a:r>
              <a:rPr lang="en-US" dirty="0" smtClean="0">
                <a:solidFill>
                  <a:schemeClr val="accent5">
                    <a:lumMod val="20000"/>
                    <a:lumOff val="80000"/>
                  </a:schemeClr>
                </a:solidFill>
              </a:rPr>
              <a:t>one configuration</a:t>
            </a:r>
          </a:p>
          <a:p>
            <a:pPr lvl="2">
              <a:lnSpc>
                <a:spcPct val="100000"/>
              </a:lnSpc>
            </a:pPr>
            <a:r>
              <a:rPr lang="en-US" dirty="0"/>
              <a:t>E.g., </a:t>
            </a:r>
            <a:r>
              <a:rPr lang="en-US" dirty="0" smtClean="0"/>
              <a:t>using a </a:t>
            </a:r>
            <a:r>
              <a:rPr lang="en-US" dirty="0"/>
              <a:t>small selection of tests </a:t>
            </a:r>
            <a:r>
              <a:rPr lang="en-US" dirty="0" smtClean="0"/>
              <a:t>as </a:t>
            </a:r>
            <a:r>
              <a:rPr lang="en-US" dirty="0"/>
              <a:t>a </a:t>
            </a:r>
            <a:r>
              <a:rPr lang="en-US" dirty="0">
                <a:solidFill>
                  <a:schemeClr val="accent5">
                    <a:lumMod val="20000"/>
                    <a:lumOff val="80000"/>
                  </a:schemeClr>
                </a:solidFill>
              </a:rPr>
              <a:t>"Smoke </a:t>
            </a:r>
            <a:r>
              <a:rPr lang="en-US" dirty="0" smtClean="0">
                <a:solidFill>
                  <a:schemeClr val="accent5">
                    <a:lumMod val="20000"/>
                    <a:lumOff val="80000"/>
                  </a:schemeClr>
                </a:solidFill>
              </a:rPr>
              <a:t>Test"</a:t>
            </a:r>
          </a:p>
          <a:p>
            <a:pPr lvl="2">
              <a:lnSpc>
                <a:spcPct val="100000"/>
              </a:lnSpc>
            </a:pPr>
            <a:r>
              <a:rPr lang="en-US" dirty="0" smtClean="0"/>
              <a:t>Collecting </a:t>
            </a:r>
            <a:r>
              <a:rPr lang="en-US" dirty="0"/>
              <a:t>tests that a </a:t>
            </a:r>
            <a:r>
              <a:rPr lang="en-US" dirty="0">
                <a:solidFill>
                  <a:schemeClr val="accent5">
                    <a:lumMod val="20000"/>
                    <a:lumOff val="80000"/>
                  </a:schemeClr>
                </a:solidFill>
              </a:rPr>
              <a:t>particular QA engineer </a:t>
            </a:r>
            <a:r>
              <a:rPr lang="en-US" dirty="0"/>
              <a:t>is responsible </a:t>
            </a:r>
            <a:r>
              <a:rPr lang="en-US" dirty="0" smtClean="0"/>
              <a:t>for</a:t>
            </a:r>
          </a:p>
          <a:p>
            <a:pPr lvl="2">
              <a:lnSpc>
                <a:spcPct val="100000"/>
              </a:lnSpc>
            </a:pPr>
            <a:r>
              <a:rPr lang="en-US" dirty="0" smtClean="0"/>
              <a:t>Listing </a:t>
            </a:r>
            <a:r>
              <a:rPr lang="en-US" dirty="0"/>
              <a:t>all the tests for a </a:t>
            </a:r>
            <a:r>
              <a:rPr lang="en-US" dirty="0">
                <a:solidFill>
                  <a:schemeClr val="accent5">
                    <a:lumMod val="20000"/>
                    <a:lumOff val="80000"/>
                  </a:schemeClr>
                </a:solidFill>
              </a:rPr>
              <a:t>category </a:t>
            </a:r>
            <a:r>
              <a:rPr lang="en-US" dirty="0" smtClean="0">
                <a:solidFill>
                  <a:schemeClr val="accent5">
                    <a:lumMod val="20000"/>
                    <a:lumOff val="80000"/>
                  </a:schemeClr>
                </a:solidFill>
              </a:rPr>
              <a:t>of functionality</a:t>
            </a:r>
          </a:p>
          <a:p>
            <a:pPr lvl="2">
              <a:lnSpc>
                <a:spcPct val="100000"/>
              </a:lnSpc>
            </a:pPr>
            <a:r>
              <a:rPr lang="en-US" dirty="0" smtClean="0"/>
              <a:t>Executing bundles of tests in exact time of the day - Scheduling</a:t>
            </a:r>
            <a:endParaRPr lang="en-US" dirty="0"/>
          </a:p>
          <a:p>
            <a:pPr lvl="2">
              <a:lnSpc>
                <a:spcPct val="100000"/>
              </a:lnSpc>
            </a:pP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3571998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Lists</a:t>
            </a:r>
            <a:endParaRPr lang="en-US" dirty="0"/>
          </a:p>
        </p:txBody>
      </p:sp>
      <p:sp>
        <p:nvSpPr>
          <p:cNvPr id="3" name="Content Placeholder 2"/>
          <p:cNvSpPr>
            <a:spLocks noGrp="1"/>
          </p:cNvSpPr>
          <p:nvPr>
            <p:ph idx="1"/>
          </p:nvPr>
        </p:nvSpPr>
        <p:spPr/>
        <p:txBody>
          <a:bodyPr/>
          <a:lstStyle/>
          <a:p>
            <a:pPr>
              <a:lnSpc>
                <a:spcPct val="100000"/>
              </a:lnSpc>
            </a:pPr>
            <a:r>
              <a:rPr lang="en-US" dirty="0" smtClean="0"/>
              <a:t>Static lists</a:t>
            </a:r>
          </a:p>
          <a:p>
            <a:pPr lvl="1">
              <a:lnSpc>
                <a:spcPct val="100000"/>
              </a:lnSpc>
            </a:pPr>
            <a:r>
              <a:rPr lang="en-US" dirty="0"/>
              <a:t>C</a:t>
            </a:r>
            <a:r>
              <a:rPr lang="en-US" dirty="0" smtClean="0"/>
              <a:t>an be manually </a:t>
            </a:r>
            <a:r>
              <a:rPr lang="en-US" dirty="0" smtClean="0">
                <a:solidFill>
                  <a:schemeClr val="accent5">
                    <a:lumMod val="20000"/>
                    <a:lumOff val="80000"/>
                  </a:schemeClr>
                </a:solidFill>
              </a:rPr>
              <a:t>built from </a:t>
            </a:r>
            <a:r>
              <a:rPr lang="en-US" dirty="0">
                <a:solidFill>
                  <a:schemeClr val="accent5">
                    <a:lumMod val="20000"/>
                    <a:lumOff val="80000"/>
                  </a:schemeClr>
                </a:solidFill>
              </a:rPr>
              <a:t>existing tests </a:t>
            </a:r>
            <a:r>
              <a:rPr lang="en-US" dirty="0"/>
              <a:t>and </a:t>
            </a:r>
            <a:r>
              <a:rPr lang="en-US" dirty="0">
                <a:solidFill>
                  <a:schemeClr val="accent5">
                    <a:lumMod val="20000"/>
                    <a:lumOff val="80000"/>
                  </a:schemeClr>
                </a:solidFill>
              </a:rPr>
              <a:t>manually set the order</a:t>
            </a:r>
            <a:r>
              <a:rPr lang="en-US" dirty="0"/>
              <a:t> that the tests </a:t>
            </a:r>
            <a:r>
              <a:rPr lang="en-US" dirty="0" smtClean="0"/>
              <a:t>should run</a:t>
            </a:r>
          </a:p>
          <a:p>
            <a:pPr lvl="1">
              <a:lnSpc>
                <a:spcPct val="100000"/>
              </a:lnSpc>
            </a:pPr>
            <a:r>
              <a:rPr lang="en-US" dirty="0" smtClean="0"/>
              <a:t>When </a:t>
            </a:r>
            <a:r>
              <a:rPr lang="en-US" dirty="0"/>
              <a:t>the Test List executes, </a:t>
            </a:r>
            <a:r>
              <a:rPr lang="en-US" dirty="0">
                <a:solidFill>
                  <a:schemeClr val="accent5">
                    <a:lumMod val="20000"/>
                    <a:lumOff val="80000"/>
                  </a:schemeClr>
                </a:solidFill>
              </a:rPr>
              <a:t>each test runs in order</a:t>
            </a:r>
            <a:r>
              <a:rPr lang="en-US" dirty="0"/>
              <a:t>, exactly as </a:t>
            </a:r>
            <a:r>
              <a:rPr lang="en-US" dirty="0" smtClean="0"/>
              <a:t>configured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5122" name="Picture 2" descr="http://static.newworldencyclopedia.org/thumb/3/38/Sphere-wireframe.png/240px-Sphere-wirefram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86400" y="3581400"/>
            <a:ext cx="312419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09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Lists</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Dynamic Test Lists </a:t>
            </a:r>
            <a:r>
              <a:rPr lang="en-US" dirty="0"/>
              <a:t>automatically select tests from your project at the time of execution </a:t>
            </a:r>
            <a:endParaRPr lang="en-US" dirty="0" smtClean="0"/>
          </a:p>
          <a:p>
            <a:pPr lvl="1">
              <a:lnSpc>
                <a:spcPct val="100000"/>
              </a:lnSpc>
            </a:pPr>
            <a:r>
              <a:rPr lang="en-US" dirty="0"/>
              <a:t>U</a:t>
            </a:r>
            <a:r>
              <a:rPr lang="en-US" dirty="0" smtClean="0"/>
              <a:t>sing </a:t>
            </a:r>
            <a:r>
              <a:rPr lang="en-US" dirty="0">
                <a:solidFill>
                  <a:schemeClr val="accent5">
                    <a:lumMod val="20000"/>
                    <a:lumOff val="80000"/>
                  </a:schemeClr>
                </a:solidFill>
              </a:rPr>
              <a:t>rules</a:t>
            </a:r>
            <a:r>
              <a:rPr lang="en-US" dirty="0"/>
              <a:t> </a:t>
            </a:r>
            <a:r>
              <a:rPr lang="en-US" dirty="0" smtClean="0"/>
              <a:t>about properties </a:t>
            </a:r>
            <a:r>
              <a:rPr lang="en-US" dirty="0"/>
              <a:t>of the individual </a:t>
            </a:r>
            <a:r>
              <a:rPr lang="en-US" dirty="0" smtClean="0"/>
              <a:t>tests</a:t>
            </a:r>
          </a:p>
          <a:p>
            <a:pPr lvl="1">
              <a:lnSpc>
                <a:spcPct val="100000"/>
              </a:lnSpc>
            </a:pPr>
            <a:r>
              <a:rPr lang="en-US" dirty="0" smtClean="0">
                <a:solidFill>
                  <a:schemeClr val="accent5">
                    <a:lumMod val="20000"/>
                    <a:lumOff val="80000"/>
                  </a:schemeClr>
                </a:solidFill>
              </a:rPr>
              <a:t>Warning</a:t>
            </a:r>
            <a:r>
              <a:rPr lang="en-US" dirty="0" smtClean="0"/>
              <a:t> – Dynamic Test Lists </a:t>
            </a:r>
            <a:r>
              <a:rPr lang="en-US" dirty="0" smtClean="0">
                <a:solidFill>
                  <a:schemeClr val="accent5">
                    <a:lumMod val="20000"/>
                    <a:lumOff val="80000"/>
                  </a:schemeClr>
                </a:solidFill>
              </a:rPr>
              <a:t>cannot be ordered</a:t>
            </a:r>
          </a:p>
          <a:p>
            <a:pPr lvl="2">
              <a:lnSpc>
                <a:spcPct val="100000"/>
              </a:lnSpc>
            </a:pPr>
            <a:r>
              <a:rPr lang="en-US" dirty="0" smtClean="0"/>
              <a:t>Therefore only independent tests should be grouped dynamically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2600" y="4572000"/>
            <a:ext cx="2209800" cy="1916537"/>
          </a:xfrm>
          <a:prstGeom prst="roundRect">
            <a:avLst>
              <a:gd name="adj" fmla="val 3339"/>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20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Test List Settings</a:t>
            </a:r>
          </a:p>
        </p:txBody>
      </p:sp>
      <p:sp>
        <p:nvSpPr>
          <p:cNvPr id="3" name="Content Placeholder 2"/>
          <p:cNvSpPr>
            <a:spLocks noGrp="1"/>
          </p:cNvSpPr>
          <p:nvPr>
            <p:ph idx="1"/>
          </p:nvPr>
        </p:nvSpPr>
        <p:spPr>
          <a:xfrm>
            <a:off x="228600" y="914400"/>
            <a:ext cx="8686800" cy="5791200"/>
          </a:xfrm>
        </p:spPr>
        <p:txBody>
          <a:bodyPr/>
          <a:lstStyle/>
          <a:p>
            <a:pPr>
              <a:lnSpc>
                <a:spcPct val="80000"/>
              </a:lnSpc>
            </a:pPr>
            <a:r>
              <a:rPr lang="en-US" dirty="0"/>
              <a:t>Test Studio allows </a:t>
            </a:r>
            <a:r>
              <a:rPr lang="en-US" dirty="0" smtClean="0"/>
              <a:t>editing the following </a:t>
            </a:r>
            <a:r>
              <a:rPr lang="en-US" dirty="0" smtClean="0">
                <a:solidFill>
                  <a:schemeClr val="accent5">
                    <a:lumMod val="20000"/>
                    <a:lumOff val="80000"/>
                  </a:schemeClr>
                </a:solidFill>
              </a:rPr>
              <a:t>properties</a:t>
            </a:r>
            <a:r>
              <a:rPr lang="en-US" dirty="0" smtClean="0"/>
              <a:t>:</a:t>
            </a:r>
          </a:p>
          <a:p>
            <a:pPr lvl="1">
              <a:lnSpc>
                <a:spcPct val="80000"/>
              </a:lnSpc>
            </a:pPr>
            <a:r>
              <a:rPr lang="en-US" sz="2800" dirty="0" smtClean="0"/>
              <a:t>Annotation</a:t>
            </a:r>
            <a:endParaRPr lang="en-US" sz="2800" b="0" dirty="0" smtClean="0"/>
          </a:p>
          <a:p>
            <a:pPr lvl="1">
              <a:lnSpc>
                <a:spcPct val="80000"/>
              </a:lnSpc>
            </a:pPr>
            <a:r>
              <a:rPr lang="en-US" sz="2800" dirty="0" smtClean="0"/>
              <a:t>ASP.NET</a:t>
            </a:r>
          </a:p>
          <a:p>
            <a:pPr lvl="1">
              <a:lnSpc>
                <a:spcPct val="80000"/>
              </a:lnSpc>
            </a:pPr>
            <a:r>
              <a:rPr lang="en-US" sz="2800" dirty="0" smtClean="0"/>
              <a:t>Browser</a:t>
            </a:r>
            <a:endParaRPr lang="en-US" sz="2800" b="0" dirty="0" smtClean="0"/>
          </a:p>
          <a:p>
            <a:pPr lvl="1">
              <a:lnSpc>
                <a:spcPct val="80000"/>
              </a:lnSpc>
            </a:pPr>
            <a:r>
              <a:rPr lang="en-US" sz="2800" dirty="0" smtClean="0"/>
              <a:t>Desktop</a:t>
            </a:r>
            <a:endParaRPr lang="en-US" sz="2800" b="0" dirty="0" smtClean="0"/>
          </a:p>
          <a:p>
            <a:pPr lvl="1">
              <a:lnSpc>
                <a:spcPct val="80000"/>
              </a:lnSpc>
            </a:pPr>
            <a:r>
              <a:rPr lang="en-US" sz="2800" dirty="0" smtClean="0"/>
              <a:t>Execution</a:t>
            </a:r>
            <a:endParaRPr lang="en-US" sz="2800" b="0" dirty="0" smtClean="0"/>
          </a:p>
          <a:p>
            <a:pPr lvl="1">
              <a:lnSpc>
                <a:spcPct val="80000"/>
              </a:lnSpc>
            </a:pPr>
            <a:r>
              <a:rPr lang="en-US" sz="2800" dirty="0" smtClean="0"/>
              <a:t>HttpProxy</a:t>
            </a:r>
          </a:p>
          <a:p>
            <a:pPr lvl="1">
              <a:lnSpc>
                <a:spcPct val="80000"/>
              </a:lnSpc>
            </a:pPr>
            <a:r>
              <a:rPr lang="en-US" sz="2800" dirty="0" smtClean="0"/>
              <a:t>Log</a:t>
            </a:r>
            <a:endParaRPr lang="en-US" sz="2800" b="0" dirty="0" smtClean="0"/>
          </a:p>
          <a:p>
            <a:pPr lvl="1">
              <a:lnSpc>
                <a:spcPct val="80000"/>
              </a:lnSpc>
            </a:pPr>
            <a:r>
              <a:rPr lang="en-US" sz="2800" dirty="0" smtClean="0"/>
              <a:t>Navigation</a:t>
            </a:r>
            <a:endParaRPr lang="en-US" sz="2800" b="0" dirty="0" smtClean="0"/>
          </a:p>
          <a:p>
            <a:pPr lvl="1">
              <a:lnSpc>
                <a:spcPct val="80000"/>
              </a:lnSpc>
            </a:pPr>
            <a:r>
              <a:rPr lang="en-US" sz="2800" dirty="0" smtClean="0"/>
              <a:t>Silverlight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8600" y="2133600"/>
            <a:ext cx="4000500" cy="3648075"/>
          </a:xfrm>
          <a:prstGeom prst="roundRect">
            <a:avLst>
              <a:gd name="adj" fmla="val 3538"/>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7679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Scheduling</a:t>
            </a:r>
            <a:endParaRPr lang="en-US" dirty="0"/>
          </a:p>
        </p:txBody>
      </p:sp>
      <p:sp>
        <p:nvSpPr>
          <p:cNvPr id="3" name="Content Placeholder 2"/>
          <p:cNvSpPr>
            <a:spLocks noGrp="1"/>
          </p:cNvSpPr>
          <p:nvPr>
            <p:ph idx="1"/>
          </p:nvPr>
        </p:nvSpPr>
        <p:spPr/>
        <p:txBody>
          <a:bodyPr/>
          <a:lstStyle/>
          <a:p>
            <a:r>
              <a:rPr lang="en-US" sz="2800" dirty="0">
                <a:solidFill>
                  <a:schemeClr val="accent3"/>
                </a:solidFill>
              </a:rPr>
              <a:t>Test Studio </a:t>
            </a:r>
            <a:r>
              <a:rPr lang="en-US" sz="2800" dirty="0"/>
              <a:t>allows users to </a:t>
            </a:r>
            <a:r>
              <a:rPr lang="en-US" sz="2800" dirty="0" smtClean="0">
                <a:solidFill>
                  <a:schemeClr val="accent5">
                    <a:lumMod val="20000"/>
                    <a:lumOff val="80000"/>
                  </a:schemeClr>
                </a:solidFill>
              </a:rPr>
              <a:t>Schedule</a:t>
            </a:r>
            <a:r>
              <a:rPr lang="en-US" sz="2800" dirty="0" smtClean="0"/>
              <a:t> </a:t>
            </a:r>
            <a:r>
              <a:rPr lang="en-US" sz="2800" dirty="0"/>
              <a:t>test lists </a:t>
            </a:r>
            <a:r>
              <a:rPr lang="en-US" sz="2800" dirty="0" smtClean="0"/>
              <a:t>or instantly run them </a:t>
            </a:r>
            <a:r>
              <a:rPr lang="en-US" sz="2800" dirty="0" smtClean="0">
                <a:solidFill>
                  <a:schemeClr val="accent5">
                    <a:lumMod val="20000"/>
                    <a:lumOff val="80000"/>
                  </a:schemeClr>
                </a:solidFill>
              </a:rPr>
              <a:t>Remotely </a:t>
            </a:r>
            <a:r>
              <a:rPr lang="en-US" sz="2800" dirty="0"/>
              <a:t>and send results by </a:t>
            </a:r>
            <a:r>
              <a:rPr lang="en-US" sz="2800" dirty="0" smtClean="0">
                <a:solidFill>
                  <a:schemeClr val="accent5">
                    <a:lumMod val="20000"/>
                    <a:lumOff val="80000"/>
                  </a:schemeClr>
                </a:solidFill>
              </a:rPr>
              <a:t>mail</a:t>
            </a:r>
            <a:endParaRPr lang="en-US" sz="2800" dirty="0">
              <a:solidFill>
                <a:schemeClr val="accent5">
                  <a:lumMod val="20000"/>
                  <a:lumOff val="80000"/>
                </a:schemeClr>
              </a:solidFill>
            </a:endParaRPr>
          </a:p>
          <a:p>
            <a:pPr lvl="1"/>
            <a:r>
              <a:rPr lang="en-US" sz="2800" dirty="0" smtClean="0"/>
              <a:t>Execute </a:t>
            </a:r>
            <a:r>
              <a:rPr lang="en-US" sz="2800" dirty="0"/>
              <a:t>across all available </a:t>
            </a:r>
            <a:r>
              <a:rPr lang="en-US" sz="2800" dirty="0">
                <a:solidFill>
                  <a:schemeClr val="accent5">
                    <a:lumMod val="20000"/>
                    <a:lumOff val="80000"/>
                  </a:schemeClr>
                </a:solidFill>
              </a:rPr>
              <a:t>Test Runners </a:t>
            </a:r>
          </a:p>
          <a:p>
            <a:pPr lvl="1"/>
            <a:r>
              <a:rPr lang="en-US" sz="2800" dirty="0">
                <a:solidFill>
                  <a:schemeClr val="accent5">
                    <a:lumMod val="20000"/>
                    <a:lumOff val="80000"/>
                  </a:schemeClr>
                </a:solidFill>
              </a:rPr>
              <a:t>Distribute</a:t>
            </a:r>
            <a:r>
              <a:rPr lang="en-US" sz="2800" dirty="0" smtClean="0"/>
              <a:t> tests across multiple machines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820" y="3213226"/>
            <a:ext cx="6966360" cy="3454274"/>
          </a:xfrm>
          <a:prstGeom prst="roundRect">
            <a:avLst>
              <a:gd name="adj" fmla="val 3538"/>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258074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 Test Manager Integration</a:t>
            </a:r>
            <a:endParaRPr lang="en-US" dirty="0"/>
          </a:p>
        </p:txBody>
      </p:sp>
      <p:sp>
        <p:nvSpPr>
          <p:cNvPr id="3" name="Content Placeholder 2"/>
          <p:cNvSpPr>
            <a:spLocks noGrp="1"/>
          </p:cNvSpPr>
          <p:nvPr>
            <p:ph idx="1"/>
          </p:nvPr>
        </p:nvSpPr>
        <p:spPr/>
        <p:txBody>
          <a:bodyPr/>
          <a:lstStyle/>
          <a:p>
            <a:r>
              <a:rPr lang="en-US" dirty="0" smtClean="0">
                <a:solidFill>
                  <a:schemeClr val="accent3"/>
                </a:solidFill>
              </a:rPr>
              <a:t>Test Studio </a:t>
            </a:r>
            <a:r>
              <a:rPr lang="en-US" dirty="0" smtClean="0"/>
              <a:t>provides integration with MS Test Manager (MTM 2010/2012)</a:t>
            </a:r>
          </a:p>
          <a:p>
            <a:pPr lvl="1"/>
            <a:r>
              <a:rPr lang="en-US" dirty="0" smtClean="0"/>
              <a:t>Linking </a:t>
            </a:r>
            <a:r>
              <a:rPr lang="en-US" dirty="0" smtClean="0">
                <a:solidFill>
                  <a:schemeClr val="accent3"/>
                </a:solidFill>
              </a:rPr>
              <a:t>Telerik Test Studio </a:t>
            </a:r>
            <a:r>
              <a:rPr lang="en-US" dirty="0" smtClean="0"/>
              <a:t>automation tests (.</a:t>
            </a:r>
            <a:r>
              <a:rPr lang="en-US" dirty="0" err="1" smtClean="0"/>
              <a:t>tstest</a:t>
            </a:r>
            <a:r>
              <a:rPr lang="en-US" dirty="0" smtClean="0"/>
              <a:t>) with MS Test Case item for automatic execution in MTM environment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grpSp>
        <p:nvGrpSpPr>
          <p:cNvPr id="5" name="Group 4"/>
          <p:cNvGrpSpPr/>
          <p:nvPr/>
        </p:nvGrpSpPr>
        <p:grpSpPr>
          <a:xfrm>
            <a:off x="3574527" y="3248681"/>
            <a:ext cx="4693901" cy="3418819"/>
            <a:chOff x="2438400" y="2905781"/>
            <a:chExt cx="4693901" cy="3418819"/>
          </a:xfrm>
          <a:effectLst>
            <a:glow rad="101600">
              <a:schemeClr val="tx1">
                <a:alpha val="60000"/>
              </a:schemeClr>
            </a:glow>
          </a:effectLst>
        </p:grpSpPr>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8400" y="4114800"/>
              <a:ext cx="2971800" cy="2209800"/>
            </a:xfrm>
            <a:prstGeom prst="roundRect">
              <a:avLst>
                <a:gd name="adj" fmla="val 382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9698" y="2905781"/>
              <a:ext cx="2072603" cy="2418037"/>
            </a:xfrm>
            <a:prstGeom prst="roundRect">
              <a:avLst>
                <a:gd name="adj" fmla="val 703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158487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a:t>Working With Test </a:t>
            </a:r>
            <a:r>
              <a:rPr lang="en-US" dirty="0" smtClean="0"/>
              <a:t>Results</a:t>
            </a:r>
            <a:endParaRPr lang="en-US" dirty="0"/>
          </a:p>
        </p:txBody>
      </p:sp>
      <p:sp>
        <p:nvSpPr>
          <p:cNvPr id="3" name="Subtitle 2"/>
          <p:cNvSpPr>
            <a:spLocks noGrp="1"/>
          </p:cNvSpPr>
          <p:nvPr>
            <p:ph type="subTitle" idx="1"/>
          </p:nvPr>
        </p:nvSpPr>
        <p:spPr>
          <a:xfrm>
            <a:off x="609600" y="2133600"/>
            <a:ext cx="7924800" cy="569120"/>
          </a:xfrm>
        </p:spPr>
        <p:txBody>
          <a:bodyPr/>
          <a:lstStyle/>
          <a:p>
            <a:r>
              <a:rPr lang="en-US" dirty="0" smtClean="0"/>
              <a:t>Analyzing </a:t>
            </a:r>
            <a:r>
              <a:rPr lang="en-US" dirty="0"/>
              <a:t>and </a:t>
            </a:r>
            <a:r>
              <a:rPr lang="en-US" dirty="0" smtClean="0"/>
              <a:t>Sharing Test Results</a:t>
            </a:r>
            <a:endParaRPr lang="en-US" dirty="0"/>
          </a:p>
        </p:txBody>
      </p:sp>
      <p:pic>
        <p:nvPicPr>
          <p:cNvPr id="10243" name="Picture 3" descr="C:\Users\ogeorgiev\Desktop\testList.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0" y="3200400"/>
            <a:ext cx="7620000" cy="2909682"/>
          </a:xfrm>
          <a:prstGeom prst="roundRect">
            <a:avLst>
              <a:gd name="adj" fmla="val 3542"/>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3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Results Calendar</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calendar view </a:t>
            </a:r>
            <a:r>
              <a:rPr lang="en-US" dirty="0"/>
              <a:t>of test results makes it easy to see the tests that passed or failed in a month, week </a:t>
            </a:r>
            <a:r>
              <a:rPr lang="en-US" dirty="0" smtClean="0"/>
              <a:t>or day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14475" y="2895600"/>
            <a:ext cx="6115050" cy="3538658"/>
          </a:xfrm>
          <a:prstGeom prst="roundRect">
            <a:avLst>
              <a:gd name="adj" fmla="val 3542"/>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61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Telerik Test </a:t>
            </a:r>
            <a:r>
              <a:rPr lang="en-US" dirty="0" smtClean="0">
                <a:solidFill>
                  <a:schemeClr val="accent3"/>
                </a:solidFill>
              </a:rPr>
              <a:t>Studio </a:t>
            </a:r>
            <a:r>
              <a:rPr lang="en-US" dirty="0" smtClean="0"/>
              <a:t>(3)</a:t>
            </a:r>
            <a:endParaRPr lang="en-US" dirty="0"/>
          </a:p>
        </p:txBody>
      </p:sp>
      <p:sp>
        <p:nvSpPr>
          <p:cNvPr id="3" name="Content Placeholder 2"/>
          <p:cNvSpPr>
            <a:spLocks noGrp="1"/>
          </p:cNvSpPr>
          <p:nvPr>
            <p:ph idx="1"/>
          </p:nvPr>
        </p:nvSpPr>
        <p:spPr>
          <a:xfrm>
            <a:off x="228600" y="914400"/>
            <a:ext cx="4423220" cy="5791200"/>
          </a:xfrm>
        </p:spPr>
        <p:txBody>
          <a:bodyPr/>
          <a:lstStyle/>
          <a:p>
            <a:pPr>
              <a:lnSpc>
                <a:spcPct val="100000"/>
              </a:lnSpc>
            </a:pPr>
            <a:r>
              <a:rPr lang="en-US" sz="2800" dirty="0" smtClean="0"/>
              <a:t>Navigation</a:t>
            </a:r>
            <a:r>
              <a:rPr lang="en-US" sz="2800" dirty="0"/>
              <a:t>, text </a:t>
            </a:r>
            <a:r>
              <a:rPr lang="en-US" sz="2800" dirty="0" smtClean="0"/>
              <a:t>input, </a:t>
            </a:r>
            <a:r>
              <a:rPr lang="en-US" sz="2800" dirty="0"/>
              <a:t>clicking links, </a:t>
            </a:r>
            <a:r>
              <a:rPr lang="en-US" sz="2800" dirty="0" smtClean="0"/>
              <a:t>drag-and-drop operations, mouse hovering, dialog handling, scrolling, key presses are all automatically </a:t>
            </a:r>
            <a:r>
              <a:rPr lang="en-US" sz="2800" dirty="0">
                <a:solidFill>
                  <a:schemeClr val="accent5">
                    <a:lumMod val="20000"/>
                    <a:lumOff val="80000"/>
                  </a:schemeClr>
                </a:solidFill>
              </a:rPr>
              <a:t>recorded as test </a:t>
            </a:r>
            <a:r>
              <a:rPr lang="en-US" sz="2800" dirty="0" smtClean="0">
                <a:solidFill>
                  <a:schemeClr val="accent5">
                    <a:lumMod val="20000"/>
                    <a:lumOff val="80000"/>
                  </a:schemeClr>
                </a:solidFill>
              </a:rPr>
              <a:t>steps</a:t>
            </a:r>
          </a:p>
          <a:p>
            <a:pPr>
              <a:lnSpc>
                <a:spcPct val="100000"/>
              </a:lnSpc>
            </a:pPr>
            <a:r>
              <a:rPr lang="en-US" sz="2800" dirty="0" smtClean="0"/>
              <a:t>Smart </a:t>
            </a:r>
            <a:r>
              <a:rPr lang="en-US" sz="2800" dirty="0"/>
              <a:t>point-and-click wizards visually highlight elements and </a:t>
            </a:r>
            <a:r>
              <a:rPr lang="en-US" sz="2800" dirty="0">
                <a:solidFill>
                  <a:schemeClr val="accent5">
                    <a:lumMod val="20000"/>
                    <a:lumOff val="80000"/>
                  </a:schemeClr>
                </a:solidFill>
              </a:rPr>
              <a:t>automatically generate "verifications"</a:t>
            </a:r>
            <a:r>
              <a:rPr lang="en-US" sz="2800" dirty="0"/>
              <a:t> as </a:t>
            </a:r>
            <a:r>
              <a:rPr lang="en-US" sz="2800" dirty="0" smtClean="0"/>
              <a:t>steps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4"/>
          <p:cNvPicPr>
            <a:picLocks noChangeAspect="1"/>
          </p:cNvPicPr>
          <p:nvPr/>
        </p:nvPicPr>
        <p:blipFill>
          <a:blip r:embed="rId2"/>
          <a:stretch>
            <a:fillRect/>
          </a:stretch>
        </p:blipFill>
        <p:spPr>
          <a:xfrm>
            <a:off x="4651820" y="923454"/>
            <a:ext cx="4263580" cy="5764377"/>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215322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Test Results</a:t>
            </a:r>
          </a:p>
        </p:txBody>
      </p:sp>
      <p:sp>
        <p:nvSpPr>
          <p:cNvPr id="3" name="Content Placeholder 2"/>
          <p:cNvSpPr>
            <a:spLocks noGrp="1"/>
          </p:cNvSpPr>
          <p:nvPr>
            <p:ph idx="1"/>
          </p:nvPr>
        </p:nvSpPr>
        <p:spPr/>
        <p:txBody>
          <a:bodyPr/>
          <a:lstStyle/>
          <a:p>
            <a:pPr>
              <a:lnSpc>
                <a:spcPct val="100000"/>
              </a:lnSpc>
            </a:pPr>
            <a:r>
              <a:rPr lang="en-US" dirty="0"/>
              <a:t>The </a:t>
            </a:r>
            <a:r>
              <a:rPr lang="en-US" dirty="0" smtClean="0">
                <a:solidFill>
                  <a:schemeClr val="accent5">
                    <a:lumMod val="20000"/>
                    <a:lumOff val="80000"/>
                  </a:schemeClr>
                </a:solidFill>
              </a:rPr>
              <a:t>TestResults</a:t>
            </a:r>
            <a:r>
              <a:rPr lang="en-US" dirty="0" smtClean="0"/>
              <a:t> </a:t>
            </a:r>
            <a:r>
              <a:rPr lang="en-US" dirty="0">
                <a:solidFill>
                  <a:schemeClr val="accent5">
                    <a:lumMod val="20000"/>
                    <a:lumOff val="80000"/>
                  </a:schemeClr>
                </a:solidFill>
              </a:rPr>
              <a:t>panel</a:t>
            </a:r>
            <a:r>
              <a:rPr lang="en-US" dirty="0"/>
              <a:t> allows </a:t>
            </a:r>
            <a:r>
              <a:rPr lang="en-US" dirty="0" smtClean="0"/>
              <a:t>traversing </a:t>
            </a:r>
            <a:r>
              <a:rPr lang="en-US" dirty="0"/>
              <a:t>test </a:t>
            </a:r>
            <a:r>
              <a:rPr lang="en-US" dirty="0">
                <a:solidFill>
                  <a:schemeClr val="accent5">
                    <a:lumMod val="20000"/>
                    <a:lumOff val="80000"/>
                  </a:schemeClr>
                </a:solidFill>
              </a:rPr>
              <a:t>execution results</a:t>
            </a:r>
            <a:r>
              <a:rPr lang="en-US" dirty="0"/>
              <a:t>, drilling down to the </a:t>
            </a:r>
            <a:r>
              <a:rPr lang="en-US" dirty="0">
                <a:solidFill>
                  <a:schemeClr val="accent5">
                    <a:lumMod val="20000"/>
                    <a:lumOff val="80000"/>
                  </a:schemeClr>
                </a:solidFill>
              </a:rPr>
              <a:t>individual test </a:t>
            </a:r>
            <a:r>
              <a:rPr lang="en-US" dirty="0" smtClean="0">
                <a:solidFill>
                  <a:schemeClr val="accent5">
                    <a:lumMod val="20000"/>
                    <a:lumOff val="80000"/>
                  </a:schemeClr>
                </a:solidFill>
              </a:rPr>
              <a:t>step </a:t>
            </a:r>
            <a:r>
              <a:rPr lang="en-US" dirty="0" smtClean="0"/>
              <a:t>and </a:t>
            </a:r>
            <a:r>
              <a:rPr lang="en-US" dirty="0"/>
              <a:t>back up again to the test list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4098" name="Picture 2" descr="C:\Users\ogeorgiev\Desktop\Untitled.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7732" y="3200400"/>
            <a:ext cx="4808537" cy="3346147"/>
          </a:xfrm>
          <a:prstGeom prst="roundRect">
            <a:avLst>
              <a:gd name="adj" fmla="val 3542"/>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Failure Details Dialog</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Step Failure Details dialog </a:t>
            </a:r>
            <a:r>
              <a:rPr lang="en-US" dirty="0"/>
              <a:t>collects all the information related to a single failed test step, </a:t>
            </a:r>
            <a:r>
              <a:rPr lang="en-US" dirty="0" smtClean="0"/>
              <a:t>including </a:t>
            </a:r>
            <a:r>
              <a:rPr lang="en-US" dirty="0" smtClean="0">
                <a:solidFill>
                  <a:schemeClr val="accent5">
                    <a:lumMod val="20000"/>
                    <a:lumOff val="80000"/>
                  </a:schemeClr>
                </a:solidFill>
              </a:rPr>
              <a:t>failure</a:t>
            </a:r>
            <a:r>
              <a:rPr lang="en-US" dirty="0" smtClean="0"/>
              <a:t> </a:t>
            </a:r>
            <a:r>
              <a:rPr lang="en-US" dirty="0">
                <a:solidFill>
                  <a:schemeClr val="accent5">
                    <a:lumMod val="20000"/>
                    <a:lumOff val="80000"/>
                  </a:schemeClr>
                </a:solidFill>
              </a:rPr>
              <a:t>details</a:t>
            </a:r>
            <a:r>
              <a:rPr lang="en-US" dirty="0"/>
              <a:t>, </a:t>
            </a:r>
            <a:r>
              <a:rPr lang="en-US" dirty="0">
                <a:solidFill>
                  <a:schemeClr val="accent5">
                    <a:lumMod val="20000"/>
                    <a:lumOff val="80000"/>
                  </a:schemeClr>
                </a:solidFill>
              </a:rPr>
              <a:t>screenshots</a:t>
            </a:r>
            <a:r>
              <a:rPr lang="en-US" dirty="0"/>
              <a:t>, and a snapshot of the </a:t>
            </a:r>
            <a:r>
              <a:rPr lang="en-US" dirty="0" smtClean="0">
                <a:solidFill>
                  <a:schemeClr val="accent5">
                    <a:lumMod val="20000"/>
                    <a:lumOff val="80000"/>
                  </a:schemeClr>
                </a:solidFill>
              </a:rPr>
              <a:t>DOM</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13" y="3303522"/>
            <a:ext cx="4143375" cy="2944878"/>
          </a:xfrm>
          <a:prstGeom prst="roundRect">
            <a:avLst>
              <a:gd name="adj" fmla="val 3360"/>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829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Test Results</a:t>
            </a:r>
          </a:p>
        </p:txBody>
      </p:sp>
      <p:sp>
        <p:nvSpPr>
          <p:cNvPr id="3" name="Content Placeholder 2"/>
          <p:cNvSpPr>
            <a:spLocks noGrp="1"/>
          </p:cNvSpPr>
          <p:nvPr>
            <p:ph idx="1"/>
          </p:nvPr>
        </p:nvSpPr>
        <p:spPr/>
        <p:txBody>
          <a:bodyPr/>
          <a:lstStyle/>
          <a:p>
            <a:pPr>
              <a:lnSpc>
                <a:spcPct val="100000"/>
              </a:lnSpc>
            </a:pPr>
            <a:r>
              <a:rPr lang="en-US" dirty="0"/>
              <a:t>Test results become truly useful when they are </a:t>
            </a:r>
            <a:r>
              <a:rPr lang="en-US" dirty="0">
                <a:solidFill>
                  <a:schemeClr val="accent5">
                    <a:lumMod val="20000"/>
                    <a:lumOff val="80000"/>
                  </a:schemeClr>
                </a:solidFill>
              </a:rPr>
              <a:t>pushed out </a:t>
            </a:r>
            <a:r>
              <a:rPr lang="en-US" dirty="0"/>
              <a:t>to the members of your </a:t>
            </a:r>
            <a:r>
              <a:rPr lang="en-US" dirty="0" smtClean="0"/>
              <a:t>organization</a:t>
            </a:r>
          </a:p>
          <a:p>
            <a:pPr lvl="1">
              <a:lnSpc>
                <a:spcPct val="100000"/>
              </a:lnSpc>
            </a:pPr>
            <a:r>
              <a:rPr lang="en-US" dirty="0" smtClean="0"/>
              <a:t>The Export tools </a:t>
            </a:r>
            <a:r>
              <a:rPr lang="en-US" dirty="0"/>
              <a:t>allow you to create </a:t>
            </a:r>
            <a:r>
              <a:rPr lang="en-US" dirty="0">
                <a:solidFill>
                  <a:schemeClr val="accent5">
                    <a:lumMod val="20000"/>
                    <a:lumOff val="80000"/>
                  </a:schemeClr>
                </a:solidFill>
              </a:rPr>
              <a:t>Word </a:t>
            </a:r>
            <a:r>
              <a:rPr lang="en-US" dirty="0"/>
              <a:t>or </a:t>
            </a:r>
            <a:r>
              <a:rPr lang="en-US" dirty="0">
                <a:solidFill>
                  <a:schemeClr val="accent5">
                    <a:lumMod val="20000"/>
                    <a:lumOff val="80000"/>
                  </a:schemeClr>
                </a:solidFill>
              </a:rPr>
              <a:t>Excel </a:t>
            </a:r>
            <a:r>
              <a:rPr lang="en-US" dirty="0"/>
              <a:t>versions of the entire </a:t>
            </a:r>
            <a:r>
              <a:rPr lang="en-US" dirty="0">
                <a:solidFill>
                  <a:schemeClr val="accent5">
                    <a:lumMod val="20000"/>
                    <a:lumOff val="80000"/>
                  </a:schemeClr>
                </a:solidFill>
              </a:rPr>
              <a:t>Test </a:t>
            </a:r>
            <a:r>
              <a:rPr lang="en-US" dirty="0" smtClean="0">
                <a:solidFill>
                  <a:schemeClr val="accent5">
                    <a:lumMod val="20000"/>
                    <a:lumOff val="80000"/>
                  </a:schemeClr>
                </a:solidFill>
              </a:rPr>
              <a:t>List</a:t>
            </a:r>
          </a:p>
          <a:p>
            <a:pPr lvl="1">
              <a:lnSpc>
                <a:spcPct val="100000"/>
              </a:lnSpc>
            </a:pPr>
            <a:r>
              <a:rPr lang="en-US" dirty="0"/>
              <a:t>With </a:t>
            </a:r>
            <a:r>
              <a:rPr lang="en-US" dirty="0" smtClean="0">
                <a:solidFill>
                  <a:schemeClr val="accent5">
                    <a:lumMod val="20000"/>
                    <a:lumOff val="80000"/>
                  </a:schemeClr>
                </a:solidFill>
              </a:rPr>
              <a:t>TFS</a:t>
            </a:r>
            <a:r>
              <a:rPr lang="en-US" dirty="0" smtClean="0"/>
              <a:t> a </a:t>
            </a:r>
            <a:r>
              <a:rPr lang="en-US" dirty="0"/>
              <a:t>selected run </a:t>
            </a:r>
            <a:r>
              <a:rPr lang="en-US" dirty="0" smtClean="0"/>
              <a:t>result </a:t>
            </a:r>
            <a:br>
              <a:rPr lang="en-US" dirty="0" smtClean="0"/>
            </a:br>
            <a:r>
              <a:rPr lang="en-US" dirty="0" smtClean="0"/>
              <a:t>can be made </a:t>
            </a:r>
            <a:r>
              <a:rPr lang="en-US" dirty="0">
                <a:solidFill>
                  <a:schemeClr val="accent5">
                    <a:lumMod val="20000"/>
                    <a:lumOff val="80000"/>
                  </a:schemeClr>
                </a:solidFill>
              </a:rPr>
              <a:t>accessible to </a:t>
            </a:r>
            <a:r>
              <a:rPr lang="en-US" dirty="0" smtClean="0">
                <a:solidFill>
                  <a:schemeClr val="accent5">
                    <a:lumMod val="20000"/>
                    <a:lumOff val="80000"/>
                  </a:schemeClr>
                </a:solidFill>
              </a:rPr>
              <a:t/>
            </a:r>
            <a:br>
              <a:rPr lang="en-US" dirty="0" smtClean="0">
                <a:solidFill>
                  <a:schemeClr val="accent5">
                    <a:lumMod val="20000"/>
                    <a:lumOff val="80000"/>
                  </a:schemeClr>
                </a:solidFill>
              </a:rPr>
            </a:br>
            <a:r>
              <a:rPr lang="en-US" dirty="0" smtClean="0">
                <a:solidFill>
                  <a:schemeClr val="accent5">
                    <a:lumMod val="20000"/>
                    <a:lumOff val="80000"/>
                  </a:schemeClr>
                </a:solidFill>
              </a:rPr>
              <a:t>others</a:t>
            </a:r>
            <a:r>
              <a:rPr lang="en-US" dirty="0" smtClean="0"/>
              <a:t> </a:t>
            </a:r>
            <a:r>
              <a:rPr lang="en-US" dirty="0"/>
              <a:t>by pushing out the </a:t>
            </a:r>
            <a:r>
              <a:rPr lang="en-US" dirty="0" smtClean="0"/>
              <a:t/>
            </a:r>
            <a:br>
              <a:rPr lang="en-US" dirty="0" smtClean="0"/>
            </a:br>
            <a:r>
              <a:rPr lang="en-US" dirty="0" smtClean="0"/>
              <a:t>results </a:t>
            </a:r>
            <a:r>
              <a:rPr lang="en-US" dirty="0"/>
              <a:t>to TFS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5450" y="4419600"/>
            <a:ext cx="3028950" cy="2095500"/>
          </a:xfrm>
          <a:prstGeom prst="roundRect">
            <a:avLst>
              <a:gd name="adj" fmla="val 6970"/>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9748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Web Application </a:t>
            </a:r>
            <a:r>
              <a:rPr lang="en-US" dirty="0" smtClean="0"/>
              <a:t>Tests</a:t>
            </a:r>
            <a:endParaRPr lang="en-US" dirty="0"/>
          </a:p>
        </p:txBody>
      </p:sp>
      <p:sp>
        <p:nvSpPr>
          <p:cNvPr id="3" name="Subtitle 2"/>
          <p:cNvSpPr>
            <a:spLocks noGrp="1"/>
          </p:cNvSpPr>
          <p:nvPr>
            <p:ph type="subTitle" idx="1"/>
          </p:nvPr>
        </p:nvSpPr>
        <p:spPr>
          <a:xfrm>
            <a:off x="2590800" y="2168413"/>
            <a:ext cx="3962400" cy="803387"/>
          </a:xfrm>
        </p:spPr>
        <p:txBody>
          <a:bodyPr/>
          <a:lstStyle/>
          <a:p>
            <a:r>
              <a:rPr lang="en-US" dirty="0" smtClean="0"/>
              <a:t>Handling Issues of </a:t>
            </a:r>
            <a:br>
              <a:rPr lang="en-US" dirty="0" smtClean="0"/>
            </a:br>
            <a:r>
              <a:rPr lang="en-US" dirty="0" smtClean="0"/>
              <a:t>Web Testing</a:t>
            </a:r>
            <a:endParaRPr lang="en-US" dirty="0"/>
          </a:p>
        </p:txBody>
      </p:sp>
      <p:pic>
        <p:nvPicPr>
          <p:cNvPr id="8194" name="Picture 2" descr="http://t0.gstatic.com/images?q=tbn:ANd9GcSzZXeybxftZ6Iy1gwTvwGJFzSCH7SniJs9cNcYv6aHJeaDmZUP&amp;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6100" y="4114800"/>
            <a:ext cx="2971800" cy="2225983"/>
          </a:xfrm>
          <a:prstGeom prst="round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2632187"/>
            <a:ext cx="2209800" cy="2209800"/>
          </a:xfrm>
          <a:prstGeom prst="roundRect">
            <a:avLst>
              <a:gd name="adj" fmla="val 20294"/>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descr="http://seekdotnethosting.files.wordpress.com/2009/04/asp-net-aja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88326" y="2644093"/>
            <a:ext cx="2222274" cy="2185989"/>
          </a:xfrm>
          <a:prstGeom prst="round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49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Tests</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Testing a web application </a:t>
            </a:r>
            <a:r>
              <a:rPr lang="en-US" dirty="0"/>
              <a:t>is quite a bit </a:t>
            </a:r>
            <a:r>
              <a:rPr lang="en-US" dirty="0">
                <a:solidFill>
                  <a:schemeClr val="accent5">
                    <a:lumMod val="20000"/>
                    <a:lumOff val="80000"/>
                  </a:schemeClr>
                </a:solidFill>
              </a:rPr>
              <a:t>more difficult</a:t>
            </a:r>
            <a:r>
              <a:rPr lang="en-US" dirty="0"/>
              <a:t> than testing the same functionality in a </a:t>
            </a:r>
            <a:r>
              <a:rPr lang="en-US" dirty="0" smtClean="0"/>
              <a:t>Windows </a:t>
            </a:r>
            <a:r>
              <a:rPr lang="en-US" dirty="0" smtClean="0">
                <a:solidFill>
                  <a:schemeClr val="accent5">
                    <a:lumMod val="20000"/>
                    <a:lumOff val="80000"/>
                  </a:schemeClr>
                </a:solidFill>
              </a:rPr>
              <a:t>Desktop application</a:t>
            </a:r>
          </a:p>
          <a:p>
            <a:pPr lvl="1">
              <a:lnSpc>
                <a:spcPct val="100000"/>
              </a:lnSpc>
            </a:pPr>
            <a:r>
              <a:rPr lang="en-US" dirty="0" smtClean="0"/>
              <a:t>Specific issues are encountered:</a:t>
            </a:r>
          </a:p>
          <a:p>
            <a:pPr lvl="2">
              <a:lnSpc>
                <a:spcPct val="100000"/>
              </a:lnSpc>
            </a:pPr>
            <a:r>
              <a:rPr lang="en-US" dirty="0">
                <a:solidFill>
                  <a:schemeClr val="accent5">
                    <a:lumMod val="20000"/>
                    <a:lumOff val="80000"/>
                  </a:schemeClr>
                </a:solidFill>
              </a:rPr>
              <a:t>T</a:t>
            </a:r>
            <a:r>
              <a:rPr lang="en-US" dirty="0" smtClean="0">
                <a:solidFill>
                  <a:schemeClr val="accent5">
                    <a:lumMod val="20000"/>
                    <a:lumOff val="80000"/>
                  </a:schemeClr>
                </a:solidFill>
              </a:rPr>
              <a:t>iming</a:t>
            </a:r>
            <a:r>
              <a:rPr lang="en-US" dirty="0" smtClean="0"/>
              <a:t> difficulties</a:t>
            </a:r>
          </a:p>
          <a:p>
            <a:pPr lvl="2">
              <a:lnSpc>
                <a:spcPct val="100000"/>
              </a:lnSpc>
            </a:pPr>
            <a:r>
              <a:rPr lang="en-US" dirty="0">
                <a:solidFill>
                  <a:schemeClr val="accent5">
                    <a:lumMod val="20000"/>
                    <a:lumOff val="80000"/>
                  </a:schemeClr>
                </a:solidFill>
              </a:rPr>
              <a:t>D</a:t>
            </a:r>
            <a:r>
              <a:rPr lang="en-US" dirty="0" smtClean="0">
                <a:solidFill>
                  <a:schemeClr val="accent5">
                    <a:lumMod val="20000"/>
                    <a:lumOff val="80000"/>
                  </a:schemeClr>
                </a:solidFill>
              </a:rPr>
              <a:t>ifferences</a:t>
            </a:r>
            <a:r>
              <a:rPr lang="en-US" dirty="0" smtClean="0"/>
              <a:t> </a:t>
            </a:r>
            <a:r>
              <a:rPr lang="en-US" dirty="0"/>
              <a:t>between </a:t>
            </a:r>
            <a:r>
              <a:rPr lang="en-US" dirty="0" smtClean="0"/>
              <a:t>browsers</a:t>
            </a:r>
          </a:p>
          <a:p>
            <a:pPr lvl="2">
              <a:lnSpc>
                <a:spcPct val="100000"/>
              </a:lnSpc>
            </a:pPr>
            <a:r>
              <a:rPr lang="en-US" dirty="0">
                <a:solidFill>
                  <a:schemeClr val="accent5">
                    <a:lumMod val="20000"/>
                    <a:lumOff val="80000"/>
                  </a:schemeClr>
                </a:solidFill>
              </a:rPr>
              <a:t>N</a:t>
            </a:r>
            <a:r>
              <a:rPr lang="en-US" dirty="0" smtClean="0">
                <a:solidFill>
                  <a:schemeClr val="accent5">
                    <a:lumMod val="20000"/>
                    <a:lumOff val="80000"/>
                  </a:schemeClr>
                </a:solidFill>
              </a:rPr>
              <a:t>ew </a:t>
            </a:r>
            <a:r>
              <a:rPr lang="en-US" dirty="0">
                <a:solidFill>
                  <a:schemeClr val="accent5">
                    <a:lumMod val="20000"/>
                    <a:lumOff val="80000"/>
                  </a:schemeClr>
                </a:solidFill>
              </a:rPr>
              <a:t>technologies </a:t>
            </a:r>
            <a:r>
              <a:rPr lang="en-US" dirty="0" smtClean="0"/>
              <a:t>make </a:t>
            </a:r>
            <a:r>
              <a:rPr lang="en-US" dirty="0"/>
              <a:t>web browsing a rich, but difficult-to-test, experience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356164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Test Studio </a:t>
            </a:r>
            <a:r>
              <a:rPr lang="en-US" dirty="0" smtClean="0"/>
              <a:t>can </a:t>
            </a:r>
            <a:r>
              <a:rPr lang="en-US" dirty="0"/>
              <a:t>trigger specific JavaScript events as test </a:t>
            </a:r>
            <a:r>
              <a:rPr lang="en-US" dirty="0" smtClean="0"/>
              <a:t>steps</a:t>
            </a:r>
          </a:p>
          <a:p>
            <a:pPr lvl="1">
              <a:lnSpc>
                <a:spcPct val="100000"/>
              </a:lnSpc>
            </a:pPr>
            <a:r>
              <a:rPr lang="en-US" dirty="0"/>
              <a:t>Use the Elements </a:t>
            </a:r>
            <a:r>
              <a:rPr lang="en-US" dirty="0" smtClean="0"/>
              <a:t>Menu, </a:t>
            </a:r>
            <a:br>
              <a:rPr lang="en-US" dirty="0" smtClean="0"/>
            </a:br>
            <a:r>
              <a:rPr lang="en-US" dirty="0" smtClean="0"/>
              <a:t>JavaScript </a:t>
            </a:r>
            <a:r>
              <a:rPr lang="en-US" dirty="0"/>
              <a:t>Events button </a:t>
            </a:r>
            <a:r>
              <a:rPr lang="en-US" dirty="0" smtClean="0"/>
              <a:t/>
            </a:r>
            <a:br>
              <a:rPr lang="en-US" dirty="0" smtClean="0"/>
            </a:br>
            <a:r>
              <a:rPr lang="en-US" dirty="0" smtClean="0"/>
              <a:t>to </a:t>
            </a:r>
            <a:r>
              <a:rPr lang="en-US" dirty="0"/>
              <a:t>invoke </a:t>
            </a:r>
            <a:r>
              <a:rPr lang="en-US" dirty="0" smtClean="0"/>
              <a:t>and choose from </a:t>
            </a:r>
            <a:br>
              <a:rPr lang="en-US" dirty="0" smtClean="0"/>
            </a:br>
            <a:r>
              <a:rPr lang="en-US" dirty="0" smtClean="0"/>
              <a:t>available events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0" y="2133600"/>
            <a:ext cx="2733675" cy="3248025"/>
          </a:xfrm>
          <a:prstGeom prst="roundRect">
            <a:avLst>
              <a:gd name="adj" fmla="val 5517"/>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750" y="4749799"/>
            <a:ext cx="4591050" cy="962025"/>
          </a:xfrm>
          <a:prstGeom prst="roundRect">
            <a:avLst>
              <a:gd name="adj" fmla="val 6106"/>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17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RadControls for ASP.NET AJAX</a:t>
            </a:r>
          </a:p>
        </p:txBody>
      </p:sp>
      <p:sp>
        <p:nvSpPr>
          <p:cNvPr id="3" name="Content Placeholder 2"/>
          <p:cNvSpPr>
            <a:spLocks noGrp="1"/>
          </p:cNvSpPr>
          <p:nvPr>
            <p:ph idx="1"/>
          </p:nvPr>
        </p:nvSpPr>
        <p:spPr/>
        <p:txBody>
          <a:bodyPr/>
          <a:lstStyle/>
          <a:p>
            <a:pPr>
              <a:lnSpc>
                <a:spcPct val="100000"/>
              </a:lnSpc>
            </a:pPr>
            <a:r>
              <a:rPr lang="en-US" dirty="0"/>
              <a:t>T</a:t>
            </a:r>
            <a:r>
              <a:rPr lang="en-US" dirty="0" smtClean="0"/>
              <a:t>esting </a:t>
            </a:r>
            <a:r>
              <a:rPr lang="en-US" dirty="0">
                <a:solidFill>
                  <a:schemeClr val="accent5">
                    <a:lumMod val="20000"/>
                    <a:lumOff val="80000"/>
                  </a:schemeClr>
                </a:solidFill>
              </a:rPr>
              <a:t>RadControls</a:t>
            </a:r>
            <a:r>
              <a:rPr lang="en-US" dirty="0"/>
              <a:t> for ASP.NET AJAX </a:t>
            </a:r>
            <a:r>
              <a:rPr lang="en-US" dirty="0" smtClean="0"/>
              <a:t>is s bit different </a:t>
            </a:r>
            <a:r>
              <a:rPr lang="en-US" dirty="0"/>
              <a:t>from any other control </a:t>
            </a:r>
            <a:endParaRPr lang="en-US" dirty="0" smtClean="0"/>
          </a:p>
          <a:p>
            <a:pPr lvl="1">
              <a:lnSpc>
                <a:spcPct val="100000"/>
              </a:lnSpc>
            </a:pPr>
            <a:r>
              <a:rPr lang="en-US" dirty="0" smtClean="0"/>
              <a:t>Due to </a:t>
            </a:r>
            <a:r>
              <a:rPr lang="en-US" dirty="0"/>
              <a:t>the </a:t>
            </a:r>
            <a:r>
              <a:rPr lang="en-US" dirty="0" smtClean="0">
                <a:solidFill>
                  <a:schemeClr val="accent5">
                    <a:lumMod val="20000"/>
                    <a:lumOff val="80000"/>
                  </a:schemeClr>
                </a:solidFill>
              </a:rPr>
              <a:t>translators</a:t>
            </a:r>
            <a:r>
              <a:rPr lang="en-US" dirty="0" smtClean="0"/>
              <a:t> provided by </a:t>
            </a:r>
            <a:r>
              <a:rPr lang="en-US" dirty="0" smtClean="0">
                <a:solidFill>
                  <a:schemeClr val="accent5">
                    <a:lumMod val="20000"/>
                    <a:lumOff val="80000"/>
                  </a:schemeClr>
                </a:solidFill>
              </a:rPr>
              <a:t>Telerik</a:t>
            </a:r>
          </a:p>
          <a:p>
            <a:pPr>
              <a:lnSpc>
                <a:spcPct val="100000"/>
              </a:lnSpc>
            </a:pPr>
            <a:r>
              <a:rPr lang="en-US" dirty="0"/>
              <a:t>Test Studio provides set of </a:t>
            </a:r>
            <a:r>
              <a:rPr lang="en-US" dirty="0">
                <a:solidFill>
                  <a:schemeClr val="accent5">
                    <a:lumMod val="20000"/>
                    <a:lumOff val="80000"/>
                  </a:schemeClr>
                </a:solidFill>
              </a:rPr>
              <a:t>verifications</a:t>
            </a:r>
            <a:r>
              <a:rPr lang="en-US" dirty="0"/>
              <a:t> and </a:t>
            </a:r>
            <a:r>
              <a:rPr lang="en-US" dirty="0">
                <a:solidFill>
                  <a:schemeClr val="accent5">
                    <a:lumMod val="20000"/>
                    <a:lumOff val="80000"/>
                  </a:schemeClr>
                </a:solidFill>
              </a:rPr>
              <a:t>Quick</a:t>
            </a:r>
            <a:r>
              <a:rPr lang="en-US" dirty="0"/>
              <a:t> </a:t>
            </a:r>
            <a:r>
              <a:rPr lang="en-US" dirty="0" smtClean="0">
                <a:solidFill>
                  <a:schemeClr val="accent5">
                    <a:lumMod val="20000"/>
                    <a:lumOff val="80000"/>
                  </a:schemeClr>
                </a:solidFill>
              </a:rPr>
              <a:t>Tasks</a:t>
            </a:r>
            <a:r>
              <a:rPr lang="en-US" dirty="0" smtClean="0"/>
              <a:t> for RadControls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724400" y="3962400"/>
            <a:ext cx="3657600" cy="2558164"/>
          </a:xfrm>
          <a:prstGeom prst="roundRect">
            <a:avLst>
              <a:gd name="adj" fmla="val 7609"/>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39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Silverlight</a:t>
            </a:r>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t>Test Studio is </a:t>
            </a:r>
            <a:r>
              <a:rPr lang="en-US" dirty="0">
                <a:solidFill>
                  <a:schemeClr val="accent5">
                    <a:lumMod val="20000"/>
                    <a:lumOff val="80000"/>
                  </a:schemeClr>
                </a:solidFill>
              </a:rPr>
              <a:t>the first scriptless record and playback solution for </a:t>
            </a:r>
            <a:r>
              <a:rPr lang="en-US" dirty="0" smtClean="0">
                <a:solidFill>
                  <a:schemeClr val="accent5">
                    <a:lumMod val="20000"/>
                    <a:lumOff val="80000"/>
                  </a:schemeClr>
                </a:solidFill>
              </a:rPr>
              <a:t>Silverlight</a:t>
            </a:r>
          </a:p>
          <a:p>
            <a:pPr lvl="1">
              <a:lnSpc>
                <a:spcPct val="100000"/>
              </a:lnSpc>
            </a:pPr>
            <a:r>
              <a:rPr lang="en-US" dirty="0"/>
              <a:t>With Test Studio you can build a </a:t>
            </a:r>
            <a:r>
              <a:rPr lang="en-US" dirty="0" smtClean="0">
                <a:solidFill>
                  <a:schemeClr val="accent5">
                    <a:lumMod val="20000"/>
                    <a:lumOff val="80000"/>
                  </a:schemeClr>
                </a:solidFill>
              </a:rPr>
              <a:t>single test</a:t>
            </a:r>
            <a:r>
              <a:rPr lang="en-US" dirty="0" smtClean="0"/>
              <a:t> </a:t>
            </a:r>
            <a:r>
              <a:rPr lang="en-US" dirty="0">
                <a:solidFill>
                  <a:schemeClr val="accent5">
                    <a:lumMod val="20000"/>
                    <a:lumOff val="80000"/>
                  </a:schemeClr>
                </a:solidFill>
              </a:rPr>
              <a:t>case</a:t>
            </a:r>
            <a:r>
              <a:rPr lang="en-US" dirty="0"/>
              <a:t> that interacts with both </a:t>
            </a:r>
            <a:r>
              <a:rPr lang="en-US" dirty="0">
                <a:solidFill>
                  <a:schemeClr val="accent5">
                    <a:lumMod val="20000"/>
                    <a:lumOff val="80000"/>
                  </a:schemeClr>
                </a:solidFill>
              </a:rPr>
              <a:t>HTML</a:t>
            </a:r>
            <a:r>
              <a:rPr lang="en-US" dirty="0"/>
              <a:t> and </a:t>
            </a:r>
            <a:r>
              <a:rPr lang="en-US" dirty="0">
                <a:solidFill>
                  <a:schemeClr val="accent5">
                    <a:lumMod val="20000"/>
                    <a:lumOff val="80000"/>
                  </a:schemeClr>
                </a:solidFill>
              </a:rPr>
              <a:t>Silverlight</a:t>
            </a:r>
            <a:r>
              <a:rPr lang="en-US" dirty="0"/>
              <a:t> elements, even on the same page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86050" y="3848100"/>
            <a:ext cx="3771900" cy="2514600"/>
          </a:xfrm>
          <a:prstGeom prst="roundRect">
            <a:avLst>
              <a:gd name="adj" fmla="val 5872"/>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86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5181600" cy="685800"/>
          </a:xfrm>
        </p:spPr>
        <p:txBody>
          <a:bodyPr/>
          <a:lstStyle/>
          <a:p>
            <a:r>
              <a:rPr lang="en-US" dirty="0"/>
              <a:t>Data Driven Tests</a:t>
            </a:r>
          </a:p>
        </p:txBody>
      </p:sp>
      <p:sp>
        <p:nvSpPr>
          <p:cNvPr id="3" name="Subtitle 2"/>
          <p:cNvSpPr>
            <a:spLocks noGrp="1"/>
          </p:cNvSpPr>
          <p:nvPr>
            <p:ph type="subTitle" idx="1"/>
          </p:nvPr>
        </p:nvSpPr>
        <p:spPr>
          <a:xfrm>
            <a:off x="1219200" y="2362200"/>
            <a:ext cx="3657600" cy="873920"/>
          </a:xfrm>
        </p:spPr>
        <p:txBody>
          <a:bodyPr/>
          <a:lstStyle/>
          <a:p>
            <a:r>
              <a:rPr lang="en-US" dirty="0" smtClean="0"/>
              <a:t>Driving Your Tests </a:t>
            </a:r>
            <a:br>
              <a:rPr lang="en-US" dirty="0" smtClean="0"/>
            </a:br>
            <a:r>
              <a:rPr lang="en-US" dirty="0" smtClean="0"/>
              <a:t>Using Data Sources</a:t>
            </a:r>
            <a:endParaRPr lang="en-US" dirty="0"/>
          </a:p>
        </p:txBody>
      </p:sp>
      <p:pic>
        <p:nvPicPr>
          <p:cNvPr id="14339" name="Picture 3" descr="C:\Users\ogeorgiev\Desktop\Data.gi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38312" y="3657600"/>
            <a:ext cx="2574388" cy="2743200"/>
          </a:xfrm>
          <a:prstGeom prst="rect">
            <a:avLst/>
          </a:prstGeom>
          <a:noFill/>
          <a:effectLst>
            <a:glow rad="1016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00750" y="1752600"/>
            <a:ext cx="2514600" cy="2290082"/>
          </a:xfrm>
          <a:prstGeom prst="roundRect">
            <a:avLst>
              <a:gd name="adj" fmla="val 10012"/>
            </a:avLst>
          </a:prstGeom>
          <a:noFill/>
          <a:ln>
            <a:noFill/>
          </a:ln>
          <a:effectLst>
            <a:glow rad="101600">
              <a:schemeClr val="tx1">
                <a:alpha val="40000"/>
              </a:schemeClr>
            </a:glow>
            <a:outerShdw dist="35921" dir="2700000" algn="ctr" rotWithShape="0">
              <a:schemeClr val="bg2"/>
            </a:outerShdw>
            <a:reflection blurRad="6350" stA="50000" endA="300" endPos="38500" dist="508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6465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Built-In Grid</a:t>
            </a:r>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built-in grid</a:t>
            </a:r>
            <a:r>
              <a:rPr lang="en-US" dirty="0"/>
              <a:t> allows you to build simple, ad-hoc, </a:t>
            </a:r>
            <a:r>
              <a:rPr lang="en-US" dirty="0">
                <a:solidFill>
                  <a:schemeClr val="accent5">
                    <a:lumMod val="20000"/>
                    <a:lumOff val="80000"/>
                  </a:schemeClr>
                </a:solidFill>
              </a:rPr>
              <a:t>data-driven tests </a:t>
            </a:r>
            <a:endParaRPr lang="en-US" dirty="0" smtClean="0">
              <a:solidFill>
                <a:schemeClr val="accent5">
                  <a:lumMod val="20000"/>
                  <a:lumOff val="80000"/>
                </a:schemeClr>
              </a:solidFill>
            </a:endParaRPr>
          </a:p>
          <a:p>
            <a:pPr lvl="1">
              <a:lnSpc>
                <a:spcPct val="100000"/>
              </a:lnSpc>
            </a:pPr>
            <a:r>
              <a:rPr lang="en-US" dirty="0" smtClean="0"/>
              <a:t>This </a:t>
            </a:r>
            <a:r>
              <a:rPr lang="en-US" dirty="0"/>
              <a:t>functionality is </a:t>
            </a:r>
            <a:r>
              <a:rPr lang="en-US" dirty="0">
                <a:solidFill>
                  <a:schemeClr val="accent5">
                    <a:lumMod val="20000"/>
                    <a:lumOff val="80000"/>
                  </a:schemeClr>
                </a:solidFill>
              </a:rPr>
              <a:t>very simple </a:t>
            </a:r>
            <a:endParaRPr lang="en-US" dirty="0" smtClean="0">
              <a:solidFill>
                <a:schemeClr val="accent5">
                  <a:lumMod val="20000"/>
                  <a:lumOff val="80000"/>
                </a:schemeClr>
              </a:solidFill>
            </a:endParaRPr>
          </a:p>
          <a:p>
            <a:pPr lvl="1">
              <a:lnSpc>
                <a:spcPct val="100000"/>
              </a:lnSpc>
            </a:pPr>
            <a:r>
              <a:rPr lang="en-US" dirty="0"/>
              <a:t>I</a:t>
            </a:r>
            <a:r>
              <a:rPr lang="en-US" dirty="0" smtClean="0"/>
              <a:t>t </a:t>
            </a:r>
            <a:r>
              <a:rPr lang="en-US" dirty="0"/>
              <a:t>is </a:t>
            </a:r>
            <a:r>
              <a:rPr lang="en-US" dirty="0">
                <a:solidFill>
                  <a:schemeClr val="accent5">
                    <a:lumMod val="20000"/>
                    <a:lumOff val="80000"/>
                  </a:schemeClr>
                </a:solidFill>
              </a:rPr>
              <a:t>not expected to connect </a:t>
            </a:r>
            <a:r>
              <a:rPr lang="en-US" dirty="0"/>
              <a:t>to an </a:t>
            </a:r>
            <a:r>
              <a:rPr lang="en-US" dirty="0" smtClean="0">
                <a:solidFill>
                  <a:schemeClr val="accent5">
                    <a:lumMod val="20000"/>
                    <a:lumOff val="80000"/>
                  </a:schemeClr>
                </a:solidFill>
              </a:rPr>
              <a:t>external database</a:t>
            </a:r>
          </a:p>
          <a:p>
            <a:pPr lvl="1">
              <a:lnSpc>
                <a:spcPct val="100000"/>
              </a:lnSpc>
            </a:pPr>
            <a:r>
              <a:rPr lang="en-US" dirty="0" smtClean="0"/>
              <a:t>Has </a:t>
            </a:r>
            <a:r>
              <a:rPr lang="en-US" dirty="0" smtClean="0">
                <a:solidFill>
                  <a:schemeClr val="accent5">
                    <a:lumMod val="20000"/>
                    <a:lumOff val="80000"/>
                  </a:schemeClr>
                </a:solidFill>
              </a:rPr>
              <a:t>multiple </a:t>
            </a:r>
            <a:r>
              <a:rPr lang="en-US" dirty="0">
                <a:solidFill>
                  <a:schemeClr val="accent5">
                    <a:lumMod val="20000"/>
                    <a:lumOff val="80000"/>
                  </a:schemeClr>
                </a:solidFill>
              </a:rPr>
              <a:t>tables </a:t>
            </a:r>
            <a:r>
              <a:rPr lang="en-US" dirty="0"/>
              <a:t>or provide fine tune </a:t>
            </a:r>
            <a:r>
              <a:rPr lang="en-US" dirty="0">
                <a:solidFill>
                  <a:schemeClr val="accent5">
                    <a:lumMod val="20000"/>
                    <a:lumOff val="80000"/>
                  </a:schemeClr>
                </a:solidFill>
              </a:rPr>
              <a:t>control over looping or </a:t>
            </a:r>
            <a:r>
              <a:rPr lang="en-US" dirty="0" smtClean="0">
                <a:solidFill>
                  <a:schemeClr val="accent5">
                    <a:lumMod val="20000"/>
                    <a:lumOff val="80000"/>
                  </a:schemeClr>
                </a:solidFill>
              </a:rPr>
              <a:t>branching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10200" y="4648200"/>
            <a:ext cx="3276600" cy="1878733"/>
          </a:xfrm>
          <a:prstGeom prst="roundRect">
            <a:avLst>
              <a:gd name="adj" fmla="val 8448"/>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52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Test Studio </a:t>
            </a:r>
            <a:r>
              <a:rPr lang="en-US" dirty="0" smtClean="0"/>
              <a:t>Versions</a:t>
            </a:r>
            <a:endParaRPr lang="en-US" dirty="0"/>
          </a:p>
        </p:txBody>
      </p:sp>
      <p:sp>
        <p:nvSpPr>
          <p:cNvPr id="3" name="Content Placeholder 2"/>
          <p:cNvSpPr>
            <a:spLocks noGrp="1"/>
          </p:cNvSpPr>
          <p:nvPr>
            <p:ph idx="1"/>
          </p:nvPr>
        </p:nvSpPr>
        <p:spPr/>
        <p:txBody>
          <a:bodyPr/>
          <a:lstStyle/>
          <a:p>
            <a:r>
              <a:rPr lang="en-US" dirty="0">
                <a:solidFill>
                  <a:schemeClr val="accent3"/>
                </a:solidFill>
              </a:rPr>
              <a:t>Test Studio </a:t>
            </a:r>
            <a:r>
              <a:rPr lang="en-US" dirty="0" smtClean="0"/>
              <a:t>can be used in two IDEs:</a:t>
            </a:r>
            <a:endParaRPr lang="en-US" dirty="0"/>
          </a:p>
          <a:p>
            <a:pPr lvl="1"/>
            <a:r>
              <a:rPr lang="en-US" dirty="0" smtClean="0">
                <a:solidFill>
                  <a:schemeClr val="accent5">
                    <a:lumMod val="20000"/>
                    <a:lumOff val="80000"/>
                  </a:schemeClr>
                </a:solidFill>
              </a:rPr>
              <a:t>Test Studio standalone</a:t>
            </a:r>
          </a:p>
          <a:p>
            <a:pPr lvl="2"/>
            <a:r>
              <a:rPr lang="en-US" dirty="0" smtClean="0"/>
              <a:t>Better for non-technical QA professionals with limited programming experience</a:t>
            </a:r>
          </a:p>
          <a:p>
            <a:pPr lvl="2"/>
            <a:r>
              <a:rPr lang="en-US" dirty="0" smtClean="0"/>
              <a:t>Provides Full Feature set</a:t>
            </a:r>
          </a:p>
          <a:p>
            <a:pPr lvl="1"/>
            <a:r>
              <a:rPr lang="en-US" dirty="0" smtClean="0">
                <a:solidFill>
                  <a:schemeClr val="accent5">
                    <a:lumMod val="20000"/>
                    <a:lumOff val="80000"/>
                  </a:schemeClr>
                </a:solidFill>
              </a:rPr>
              <a:t>Visual </a:t>
            </a:r>
            <a:r>
              <a:rPr lang="en-US" dirty="0">
                <a:solidFill>
                  <a:schemeClr val="accent5">
                    <a:lumMod val="20000"/>
                    <a:lumOff val="80000"/>
                  </a:schemeClr>
                </a:solidFill>
              </a:rPr>
              <a:t>Studio plugin </a:t>
            </a:r>
            <a:endParaRPr lang="en-US" dirty="0" smtClean="0">
              <a:solidFill>
                <a:schemeClr val="accent5">
                  <a:lumMod val="20000"/>
                  <a:lumOff val="80000"/>
                </a:schemeClr>
              </a:solidFill>
            </a:endParaRPr>
          </a:p>
          <a:p>
            <a:pPr lvl="2"/>
            <a:r>
              <a:rPr lang="en-US" dirty="0"/>
              <a:t>F</a:t>
            </a:r>
            <a:r>
              <a:rPr lang="en-US" dirty="0" smtClean="0"/>
              <a:t>or </a:t>
            </a:r>
            <a:r>
              <a:rPr lang="en-US" dirty="0"/>
              <a:t>developers </a:t>
            </a:r>
            <a:r>
              <a:rPr lang="en-US" dirty="0" smtClean="0"/>
              <a:t>and more technical professionals who prefer VS IDE and need more code usage</a:t>
            </a:r>
          </a:p>
          <a:p>
            <a:pPr lvl="2"/>
            <a:r>
              <a:rPr lang="en-US" dirty="0" smtClean="0"/>
              <a:t>Limited Feature set (</a:t>
            </a:r>
            <a:r>
              <a:rPr lang="en-US" sz="3000" dirty="0">
                <a:solidFill>
                  <a:schemeClr val="accent5">
                    <a:lumMod val="20000"/>
                    <a:lumOff val="80000"/>
                  </a:schemeClr>
                </a:solidFill>
              </a:rPr>
              <a:t>NO</a:t>
            </a:r>
            <a:r>
              <a:rPr lang="en-US" dirty="0" smtClean="0"/>
              <a:t> manual, performance, load, scheduling, test lists and results)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4763972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External Data</a:t>
            </a:r>
          </a:p>
        </p:txBody>
      </p:sp>
      <p:sp>
        <p:nvSpPr>
          <p:cNvPr id="3" name="Content Placeholder 2"/>
          <p:cNvSpPr>
            <a:spLocks noGrp="1"/>
          </p:cNvSpPr>
          <p:nvPr>
            <p:ph idx="1"/>
          </p:nvPr>
        </p:nvSpPr>
        <p:spPr/>
        <p:txBody>
          <a:bodyPr/>
          <a:lstStyle/>
          <a:p>
            <a:pPr>
              <a:lnSpc>
                <a:spcPct val="100000"/>
              </a:lnSpc>
            </a:pPr>
            <a:r>
              <a:rPr lang="en-US" dirty="0"/>
              <a:t>Test Studio allows </a:t>
            </a:r>
            <a:r>
              <a:rPr lang="en-US" dirty="0" smtClean="0"/>
              <a:t>connecting to a </a:t>
            </a:r>
            <a:r>
              <a:rPr lang="en-US" dirty="0" smtClean="0">
                <a:solidFill>
                  <a:schemeClr val="accent5">
                    <a:lumMod val="20000"/>
                    <a:lumOff val="80000"/>
                  </a:schemeClr>
                </a:solidFill>
              </a:rPr>
              <a:t>variety of data types</a:t>
            </a:r>
          </a:p>
          <a:p>
            <a:pPr lvl="1">
              <a:lnSpc>
                <a:spcPct val="100000"/>
              </a:lnSpc>
            </a:pPr>
            <a:r>
              <a:rPr lang="en-US" dirty="0" smtClean="0"/>
              <a:t>Standard </a:t>
            </a:r>
            <a:r>
              <a:rPr lang="en-US" dirty="0"/>
              <a:t>"*.csv" </a:t>
            </a:r>
            <a:r>
              <a:rPr lang="en-US" dirty="0" smtClean="0"/>
              <a:t>comma delimited </a:t>
            </a:r>
            <a:r>
              <a:rPr lang="en-US" dirty="0"/>
              <a:t>files, Excel "*.xls" files , XML files and database </a:t>
            </a:r>
            <a:r>
              <a:rPr lang="en-US" dirty="0" smtClean="0"/>
              <a:t>tables</a:t>
            </a:r>
            <a:endParaRPr lang="en-US" dirty="0"/>
          </a:p>
          <a:p>
            <a:pPr>
              <a:lnSpc>
                <a:spcPct val="100000"/>
              </a:lnSpc>
            </a:pPr>
            <a:r>
              <a:rPr lang="en-US" dirty="0"/>
              <a:t>The </a:t>
            </a:r>
            <a:r>
              <a:rPr lang="en-US" dirty="0">
                <a:solidFill>
                  <a:schemeClr val="accent5">
                    <a:lumMod val="20000"/>
                    <a:lumOff val="80000"/>
                  </a:schemeClr>
                </a:solidFill>
              </a:rPr>
              <a:t>main steps to drive a test with data </a:t>
            </a:r>
            <a:r>
              <a:rPr lang="en-US" dirty="0"/>
              <a:t>are:</a:t>
            </a:r>
          </a:p>
          <a:p>
            <a:pPr lvl="1">
              <a:lnSpc>
                <a:spcPct val="100000"/>
              </a:lnSpc>
            </a:pPr>
            <a:r>
              <a:rPr lang="en-US" dirty="0"/>
              <a:t>Add a data </a:t>
            </a:r>
            <a:r>
              <a:rPr lang="en-US" dirty="0" smtClean="0"/>
              <a:t>source</a:t>
            </a:r>
            <a:endParaRPr lang="en-US" dirty="0"/>
          </a:p>
          <a:p>
            <a:pPr lvl="1">
              <a:lnSpc>
                <a:spcPct val="100000"/>
              </a:lnSpc>
            </a:pPr>
            <a:r>
              <a:rPr lang="en-US" dirty="0"/>
              <a:t>Bind the data source to a test as a whole</a:t>
            </a:r>
          </a:p>
          <a:p>
            <a:pPr lvl="1">
              <a:lnSpc>
                <a:spcPct val="100000"/>
              </a:lnSpc>
            </a:pPr>
            <a:r>
              <a:rPr lang="en-US" dirty="0"/>
              <a:t>Bind a specific piece or column of data to a property in the </a:t>
            </a:r>
            <a:r>
              <a:rPr lang="en-US" dirty="0" smtClean="0"/>
              <a:t>test</a:t>
            </a:r>
            <a:r>
              <a:rPr lang="en-US" dirty="0"/>
              <a:t> </a:t>
            </a:r>
            <a:r>
              <a:rPr lang="en-US" dirty="0" smtClean="0"/>
              <a:t>or to a </a:t>
            </a:r>
            <a:r>
              <a:rPr lang="en-US" sz="2800" dirty="0" smtClean="0">
                <a:solidFill>
                  <a:schemeClr val="accent6">
                    <a:lumMod val="20000"/>
                    <a:lumOff val="80000"/>
                  </a:schemeClr>
                </a:solidFill>
              </a:rPr>
              <a:t>find expression</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3816364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8338" y="1066800"/>
            <a:ext cx="5334000" cy="685800"/>
          </a:xfrm>
        </p:spPr>
        <p:txBody>
          <a:bodyPr/>
          <a:lstStyle/>
          <a:p>
            <a:r>
              <a:rPr lang="en-US" dirty="0" smtClean="0"/>
              <a:t>Data Driven Tests</a:t>
            </a:r>
            <a:endParaRPr lang="en-US" dirty="0"/>
          </a:p>
        </p:txBody>
      </p:sp>
      <p:sp>
        <p:nvSpPr>
          <p:cNvPr id="3" name="Subtitle 2"/>
          <p:cNvSpPr>
            <a:spLocks noGrp="1"/>
          </p:cNvSpPr>
          <p:nvPr>
            <p:ph type="subTitle" idx="1"/>
          </p:nvPr>
        </p:nvSpPr>
        <p:spPr>
          <a:xfrm>
            <a:off x="2738438" y="1942283"/>
            <a:ext cx="3733800" cy="569120"/>
          </a:xfrm>
        </p:spPr>
        <p:txBody>
          <a:bodyPr/>
          <a:lstStyle/>
          <a:p>
            <a:r>
              <a:rPr lang="en-US" dirty="0" smtClean="0"/>
              <a:t>Demo</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62412" y="4410075"/>
            <a:ext cx="2024062" cy="2073190"/>
          </a:xfrm>
          <a:prstGeom prst="roundRect">
            <a:avLst>
              <a:gd name="adj" fmla="val 749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762000" y="4789445"/>
            <a:ext cx="3843338" cy="131445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457200" indent="-457200" algn="l">
              <a:buFont typeface="Wingdings" pitchFamily="2" charset="2"/>
              <a:buChar char="ü"/>
            </a:pPr>
            <a:r>
              <a:rPr lang="en-US" sz="3200" dirty="0" smtClean="0">
                <a:solidFill>
                  <a:srgbClr val="EBFFD2"/>
                </a:solidFill>
              </a:rPr>
              <a:t>Connecting </a:t>
            </a:r>
            <a:r>
              <a:rPr lang="en-US" sz="3200" dirty="0">
                <a:solidFill>
                  <a:srgbClr val="EBFFD2"/>
                </a:solidFill>
              </a:rPr>
              <a:t>to external data</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0800" y="2511403"/>
            <a:ext cx="2200275" cy="1771650"/>
          </a:xfrm>
          <a:prstGeom prst="roundRect">
            <a:avLst>
              <a:gd name="adj" fmla="val 1021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2140743" y="2755857"/>
            <a:ext cx="3843338" cy="1282743"/>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457200" indent="-457200" algn="l">
              <a:buFont typeface="Wingdings" pitchFamily="2" charset="2"/>
              <a:buChar char="ü"/>
            </a:pPr>
            <a:r>
              <a:rPr lang="en-US" sz="3200" dirty="0">
                <a:solidFill>
                  <a:srgbClr val="EBFFD2"/>
                </a:solidFill>
              </a:rPr>
              <a:t>Using the built-in </a:t>
            </a:r>
            <a:r>
              <a:rPr lang="en-US" sz="3200" dirty="0" smtClean="0">
                <a:solidFill>
                  <a:srgbClr val="EBFFD2"/>
                </a:solidFill>
              </a:rPr>
              <a:t>grid</a:t>
            </a:r>
            <a:endParaRPr lang="en-US" sz="3200" dirty="0">
              <a:solidFill>
                <a:srgbClr val="EBFFD2"/>
              </a:solidFill>
            </a:endParaRPr>
          </a:p>
        </p:txBody>
      </p:sp>
    </p:spTree>
    <p:extLst>
      <p:ext uri="{BB962C8B-B14F-4D97-AF65-F5344CB8AC3E}">
        <p14:creationId xmlns:p14="http://schemas.microsoft.com/office/powerpoint/2010/main" val="271532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t>
            </a:r>
            <a:r>
              <a:rPr lang="en-US" dirty="0" smtClean="0"/>
              <a:t>elerik </a:t>
            </a:r>
            <a:r>
              <a:rPr lang="en-US" dirty="0" smtClean="0">
                <a:effectLst/>
              </a:rPr>
              <a:t>Test </a:t>
            </a:r>
            <a:r>
              <a:rPr lang="en-US" dirty="0">
                <a:effectLst/>
              </a:rPr>
              <a:t>Studio</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1968925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a:t>Exercises</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347663" indent="-347663">
              <a:lnSpc>
                <a:spcPts val="3600"/>
              </a:lnSpc>
              <a:buSzPct val="100000"/>
              <a:buFontTx/>
              <a:buAutoNum type="arabicPeriod"/>
              <a:tabLst/>
            </a:pPr>
            <a:r>
              <a:rPr lang="en-US" sz="2800" dirty="0" smtClean="0"/>
              <a:t>Make a new test project </a:t>
            </a:r>
            <a:r>
              <a:rPr lang="en-US" sz="2800" dirty="0"/>
              <a:t>called </a:t>
            </a:r>
            <a:r>
              <a:rPr lang="en-US" sz="2800" dirty="0" smtClean="0">
                <a:solidFill>
                  <a:schemeClr val="accent5">
                    <a:lumMod val="20000"/>
                    <a:lumOff val="80000"/>
                  </a:schemeClr>
                </a:solidFill>
              </a:rPr>
              <a:t>Telerik</a:t>
            </a:r>
            <a:r>
              <a:rPr lang="en-US" sz="2800" dirty="0" smtClean="0"/>
              <a:t>. </a:t>
            </a:r>
            <a:br>
              <a:rPr lang="en-US" sz="2800" dirty="0" smtClean="0"/>
            </a:br>
            <a:r>
              <a:rPr lang="en-US" sz="2800" dirty="0"/>
              <a:t>Record a new test called </a:t>
            </a:r>
            <a:r>
              <a:rPr lang="en-US" sz="2800" dirty="0">
                <a:solidFill>
                  <a:schemeClr val="accent5">
                    <a:lumMod val="20000"/>
                    <a:lumOff val="80000"/>
                  </a:schemeClr>
                </a:solidFill>
              </a:rPr>
              <a:t>TelerikAcademy </a:t>
            </a:r>
            <a:r>
              <a:rPr lang="en-US" sz="2800" dirty="0" smtClean="0"/>
              <a:t>that searches in Bing with keyword Telerik Academy. Verify the text "</a:t>
            </a:r>
            <a:r>
              <a:rPr lang="en-US" sz="2800" dirty="0"/>
              <a:t>T</a:t>
            </a:r>
            <a:r>
              <a:rPr lang="en-US" sz="2800" dirty="0" smtClean="0"/>
              <a:t>elerik Academy" is present among the search results. Click the link provided by the first search results and navigate to the Telerik Academy web page. </a:t>
            </a:r>
            <a:r>
              <a:rPr lang="en-US" sz="2800" dirty="0"/>
              <a:t>V</a:t>
            </a:r>
            <a:r>
              <a:rPr lang="en-US" sz="2800" dirty="0" smtClean="0"/>
              <a:t>erify the presence of the text "</a:t>
            </a:r>
            <a:r>
              <a:rPr lang="bg-BG" sz="2800" dirty="0"/>
              <a:t>Предстоящи </a:t>
            </a:r>
            <a:r>
              <a:rPr lang="bg-BG" sz="2800" dirty="0" smtClean="0"/>
              <a:t>курсове</a:t>
            </a:r>
            <a:r>
              <a:rPr lang="en-US" sz="2800" dirty="0" smtClean="0"/>
              <a:t>".</a:t>
            </a:r>
            <a:br>
              <a:rPr lang="en-US" sz="2800" dirty="0" smtClean="0"/>
            </a:br>
            <a:r>
              <a:rPr lang="en-US" sz="2800" dirty="0" smtClean="0"/>
              <a:t>Do not forget to enable the option "Hover over highlighting" in the </a:t>
            </a:r>
            <a:r>
              <a:rPr lang="en-US" sz="2800" dirty="0" smtClean="0">
                <a:solidFill>
                  <a:schemeClr val="accent5">
                    <a:lumMod val="20000"/>
                    <a:lumOff val="80000"/>
                  </a:schemeClr>
                </a:solidFill>
              </a:rPr>
              <a:t>Recording Surface Toolbar</a:t>
            </a:r>
            <a:r>
              <a:rPr lang="bg-BG" sz="2800" dirty="0" smtClean="0">
                <a:solidFill>
                  <a:schemeClr val="accent5">
                    <a:lumMod val="20000"/>
                    <a:lumOff val="80000"/>
                  </a:schemeClr>
                </a:solidFill>
              </a:rPr>
              <a:t>.</a:t>
            </a:r>
            <a:endParaRPr lang="en-US" sz="2800" dirty="0" smtClean="0">
              <a:solidFill>
                <a:schemeClr val="accent5">
                  <a:lumMod val="20000"/>
                  <a:lumOff val="80000"/>
                </a:schemeClr>
              </a:solidFill>
            </a:endParaRPr>
          </a:p>
        </p:txBody>
      </p:sp>
    </p:spTree>
    <p:extLst>
      <p:ext uri="{BB962C8B-B14F-4D97-AF65-F5344CB8AC3E}">
        <p14:creationId xmlns:p14="http://schemas.microsoft.com/office/powerpoint/2010/main" val="1984409192"/>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Exercises (2)</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347663" indent="-347663">
              <a:lnSpc>
                <a:spcPts val="3600"/>
              </a:lnSpc>
              <a:buSzPct val="100000"/>
              <a:buFont typeface="+mj-lt"/>
              <a:buAutoNum type="arabicPeriod" startAt="2"/>
              <a:tabLst/>
            </a:pPr>
            <a:r>
              <a:rPr lang="en-US" sz="2800" dirty="0" smtClean="0"/>
              <a:t>There is a new requirement for the project from </a:t>
            </a:r>
            <a:br>
              <a:rPr lang="en-US" sz="2800" dirty="0" smtClean="0"/>
            </a:br>
            <a:r>
              <a:rPr lang="en-US" sz="2800" dirty="0" smtClean="0"/>
              <a:t>Task 1:</a:t>
            </a:r>
          </a:p>
          <a:p>
            <a:pPr marL="571500" lvl="1" indent="-223838">
              <a:lnSpc>
                <a:spcPts val="3600"/>
              </a:lnSpc>
            </a:pPr>
            <a:r>
              <a:rPr lang="en-US" sz="2800" dirty="0" smtClean="0"/>
              <a:t>The browser needs to be maximized during </a:t>
            </a:r>
            <a:r>
              <a:rPr lang="en-US" sz="2800" dirty="0" smtClean="0"/>
              <a:t>execution, if th</a:t>
            </a:r>
            <a:r>
              <a:rPr lang="en-US" sz="2800" dirty="0" smtClean="0"/>
              <a:t>e search field is visible</a:t>
            </a:r>
            <a:endParaRPr lang="en-US" sz="2800" dirty="0" smtClean="0"/>
          </a:p>
          <a:p>
            <a:pPr marL="863600" lvl="2" indent="-223838">
              <a:lnSpc>
                <a:spcPts val="3600"/>
              </a:lnSpc>
            </a:pPr>
            <a:r>
              <a:rPr lang="en-US" dirty="0" smtClean="0"/>
              <a:t>Add a new coded step at the beginning of the test.</a:t>
            </a:r>
          </a:p>
          <a:p>
            <a:pPr marL="863600" lvl="2" indent="-223838">
              <a:lnSpc>
                <a:spcPts val="3600"/>
              </a:lnSpc>
            </a:pPr>
            <a:r>
              <a:rPr lang="en-US" dirty="0" smtClean="0"/>
              <a:t>Check with code if the </a:t>
            </a:r>
            <a:r>
              <a:rPr lang="en-US" dirty="0" err="1" smtClean="0"/>
              <a:t>bing</a:t>
            </a:r>
            <a:r>
              <a:rPr lang="en-US" dirty="0" smtClean="0"/>
              <a:t> search field is visible. </a:t>
            </a:r>
            <a:r>
              <a:rPr lang="en-US" dirty="0" smtClean="0"/>
              <a:t>If </a:t>
            </a:r>
            <a:r>
              <a:rPr lang="en-US" dirty="0" smtClean="0"/>
              <a:t>true</a:t>
            </a:r>
            <a:r>
              <a:rPr lang="en-US" dirty="0" smtClean="0"/>
              <a:t>, </a:t>
            </a:r>
            <a:r>
              <a:rPr lang="en-US" dirty="0" smtClean="0"/>
              <a:t>Maximize </a:t>
            </a:r>
            <a:r>
              <a:rPr lang="en-US" dirty="0" smtClean="0"/>
              <a:t>the browser. </a:t>
            </a:r>
            <a:r>
              <a:rPr lang="en-US" dirty="0" smtClean="0"/>
              <a:t>If </a:t>
            </a:r>
            <a:r>
              <a:rPr lang="en-US" dirty="0" smtClean="0"/>
              <a:t>false</a:t>
            </a:r>
            <a:r>
              <a:rPr lang="en-US" dirty="0" smtClean="0"/>
              <a:t>, </a:t>
            </a:r>
            <a:r>
              <a:rPr lang="en-US" dirty="0" smtClean="0"/>
              <a:t>write in the log message that the </a:t>
            </a:r>
            <a:r>
              <a:rPr lang="en-US" dirty="0" smtClean="0"/>
              <a:t>field </a:t>
            </a:r>
            <a:r>
              <a:rPr lang="en-US" smtClean="0"/>
              <a:t>isn’t visible. </a:t>
            </a:r>
            <a:endParaRPr lang="en-US" sz="2800" dirty="0" smtClean="0"/>
          </a:p>
          <a:p>
            <a:pPr marL="347663" lvl="1" indent="0">
              <a:lnSpc>
                <a:spcPts val="3600"/>
              </a:lnSpc>
              <a:buNone/>
            </a:pPr>
            <a:r>
              <a:rPr lang="en-US" sz="2800" dirty="0" smtClean="0"/>
              <a:t>Can you do this without code?</a:t>
            </a:r>
          </a:p>
          <a:p>
            <a:pPr marL="862013" lvl="1" indent="-514350">
              <a:lnSpc>
                <a:spcPts val="3600"/>
              </a:lnSpc>
              <a:buFont typeface="+mj-lt"/>
              <a:buAutoNum type="arabicPeriod" startAt="2"/>
            </a:pPr>
            <a:endParaRPr lang="bg-BG" sz="2800" dirty="0"/>
          </a:p>
        </p:txBody>
      </p:sp>
    </p:spTree>
    <p:extLst>
      <p:ext uri="{BB962C8B-B14F-4D97-AF65-F5344CB8AC3E}">
        <p14:creationId xmlns:p14="http://schemas.microsoft.com/office/powerpoint/2010/main" val="321988703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Exercises (3)</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347663" indent="-347663">
              <a:lnSpc>
                <a:spcPts val="3600"/>
              </a:lnSpc>
              <a:buSzPct val="100000"/>
              <a:buFont typeface="+mj-lt"/>
              <a:buAutoNum type="arabicPeriod" startAt="3"/>
            </a:pPr>
            <a:r>
              <a:rPr lang="en-US" sz="2700" dirty="0" smtClean="0"/>
              <a:t>The test from the already created project is an important regression test that needs to validate if the Bing page is up and running after the scheduled website publish, that happens every day at 11:00 AM.</a:t>
            </a:r>
          </a:p>
          <a:p>
            <a:pPr marL="0" indent="0">
              <a:lnSpc>
                <a:spcPts val="3600"/>
              </a:lnSpc>
              <a:buSzPct val="100000"/>
              <a:buNone/>
            </a:pPr>
            <a:r>
              <a:rPr lang="en-US" sz="2700" dirty="0"/>
              <a:t>	</a:t>
            </a:r>
            <a:r>
              <a:rPr lang="en-US" sz="2700" dirty="0" smtClean="0"/>
              <a:t> Fortunately another team has set up a Test Studio 	 	 scheduling server that you can use, as well.</a:t>
            </a:r>
          </a:p>
          <a:p>
            <a:pPr marL="0" indent="0">
              <a:lnSpc>
                <a:spcPts val="3600"/>
              </a:lnSpc>
              <a:buSzPct val="100000"/>
              <a:buNone/>
            </a:pPr>
            <a:r>
              <a:rPr lang="en-US" sz="2700" dirty="0" smtClean="0"/>
              <a:t>	 After the regression run is completed, check the 	 	 results if everything is passing.</a:t>
            </a:r>
          </a:p>
          <a:p>
            <a:pPr marL="0" indent="0">
              <a:lnSpc>
                <a:spcPts val="3600"/>
              </a:lnSpc>
              <a:buSzPct val="100000"/>
              <a:buNone/>
            </a:pPr>
            <a:r>
              <a:rPr lang="en-US" sz="2700" dirty="0" smtClean="0"/>
              <a:t>4. The team switches to Scrum. A new </a:t>
            </a:r>
            <a:r>
              <a:rPr lang="en-US" sz="2700" dirty="0" err="1" smtClean="0"/>
              <a:t>TeamPulse</a:t>
            </a:r>
            <a:r>
              <a:rPr lang="en-US" sz="2700" dirty="0" smtClean="0"/>
              <a:t> 		 project is set up - </a:t>
            </a:r>
            <a:r>
              <a:rPr lang="en-US" sz="2700" dirty="0" err="1" smtClean="0"/>
              <a:t>TestStudio</a:t>
            </a:r>
            <a:r>
              <a:rPr lang="en-US" sz="2700" dirty="0" smtClean="0"/>
              <a:t>. Connect your project to 	the server and link your test to an Acceptance Criteria</a:t>
            </a:r>
            <a:r>
              <a:rPr lang="en-US" sz="2800" dirty="0" smtClean="0"/>
              <a:t>.</a:t>
            </a:r>
          </a:p>
        </p:txBody>
      </p:sp>
    </p:spTree>
    <p:extLst>
      <p:ext uri="{BB962C8B-B14F-4D97-AF65-F5344CB8AC3E}">
        <p14:creationId xmlns:p14="http://schemas.microsoft.com/office/powerpoint/2010/main" val="324178145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Exercises (4)</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292100" indent="-292100">
              <a:lnSpc>
                <a:spcPts val="3600"/>
              </a:lnSpc>
              <a:buFont typeface="+mj-lt"/>
              <a:buAutoNum type="arabicPeriod" startAt="5"/>
            </a:pPr>
            <a:r>
              <a:rPr lang="en-US" sz="2800" dirty="0" smtClean="0"/>
              <a:t>Record a test that </a:t>
            </a:r>
            <a:r>
              <a:rPr lang="en-US" sz="2800" dirty="0"/>
              <a:t>navigates </a:t>
            </a:r>
            <a:r>
              <a:rPr lang="en-US" sz="2800" dirty="0" smtClean="0"/>
              <a:t>to the </a:t>
            </a:r>
            <a:r>
              <a:rPr lang="en-US" sz="2800" dirty="0"/>
              <a:t>Telerik Silverlight demo page </a:t>
            </a:r>
            <a:r>
              <a:rPr lang="en-US" sz="2800" dirty="0">
                <a:hlinkClick r:id="rId3"/>
              </a:rPr>
              <a:t>http://demos.telerik.com/silverlight/#</a:t>
            </a:r>
            <a:r>
              <a:rPr lang="en-US" sz="2800" dirty="0" smtClean="0">
                <a:hlinkClick r:id="rId3"/>
              </a:rPr>
              <a:t>ComboBox/FirstLook</a:t>
            </a:r>
            <a:r>
              <a:rPr lang="en-US" sz="2800" dirty="0" smtClean="0"/>
              <a:t/>
            </a:r>
            <a:br>
              <a:rPr lang="en-US" sz="2800" dirty="0" smtClean="0"/>
            </a:br>
            <a:r>
              <a:rPr lang="en-US" sz="2800" dirty="0" smtClean="0"/>
              <a:t>Wait for the page to be loaded, verify the presence of the "Online Book Store" header.  </a:t>
            </a:r>
            <a:br>
              <a:rPr lang="en-US" sz="2800" dirty="0" smtClean="0"/>
            </a:br>
            <a:r>
              <a:rPr lang="en-US" sz="2800" dirty="0" smtClean="0"/>
              <a:t>Verify the presence of the "Technology" drop-down list. Choose one of the elements of the drop-down list and after that verify that the same value appears as chosen on the drop-down list button.</a:t>
            </a:r>
            <a:br>
              <a:rPr lang="en-US" sz="2800" dirty="0" smtClean="0"/>
            </a:br>
            <a:r>
              <a:rPr lang="en-US" sz="2800" dirty="0" smtClean="0"/>
              <a:t>Repeat the last steps with the "category</a:t>
            </a:r>
            <a:r>
              <a:rPr lang="en-US" sz="2800" dirty="0"/>
              <a:t>" drop-down </a:t>
            </a:r>
            <a:r>
              <a:rPr lang="en-US" sz="2800" dirty="0" smtClean="0"/>
              <a:t>list.</a:t>
            </a:r>
            <a:endParaRPr lang="en-US" sz="2600" dirty="0" smtClean="0"/>
          </a:p>
        </p:txBody>
      </p:sp>
    </p:spTree>
    <p:extLst>
      <p:ext uri="{BB962C8B-B14F-4D97-AF65-F5344CB8AC3E}">
        <p14:creationId xmlns:p14="http://schemas.microsoft.com/office/powerpoint/2010/main" val="11898854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Exercises (5)</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514350" indent="-514350">
              <a:lnSpc>
                <a:spcPts val="3600"/>
              </a:lnSpc>
              <a:buFont typeface="+mj-lt"/>
              <a:buAutoNum type="arabicPeriod" startAt="6"/>
            </a:pPr>
            <a:r>
              <a:rPr lang="en-US" sz="2800" dirty="0"/>
              <a:t>Try your own tests with some of the rest </a:t>
            </a:r>
            <a:r>
              <a:rPr lang="en-US" sz="2800" dirty="0" smtClean="0"/>
              <a:t>Silverlight control samples.</a:t>
            </a:r>
          </a:p>
          <a:p>
            <a:pPr marL="514350" indent="-514350">
              <a:lnSpc>
                <a:spcPts val="3600"/>
              </a:lnSpc>
              <a:buFont typeface="+mj-lt"/>
              <a:buAutoNum type="arabicPeriod" startAt="6"/>
            </a:pPr>
            <a:r>
              <a:rPr lang="en-US" sz="2800" dirty="0"/>
              <a:t>Record a test that searches for a set of different animals in Google and verifies the keyword is present among the search results. Use the built-in grid and create a database of keywords (animal names) to be used for </a:t>
            </a:r>
            <a:r>
              <a:rPr lang="en-US" sz="2800"/>
              <a:t>searching</a:t>
            </a:r>
            <a:r>
              <a:rPr lang="en-US" sz="2800" smtClean="0"/>
              <a:t>.</a:t>
            </a:r>
            <a:endParaRPr lang="en-US" sz="2800" dirty="0" smtClean="0"/>
          </a:p>
        </p:txBody>
      </p:sp>
    </p:spTree>
    <p:extLst>
      <p:ext uri="{BB962C8B-B14F-4D97-AF65-F5344CB8AC3E}">
        <p14:creationId xmlns:p14="http://schemas.microsoft.com/office/powerpoint/2010/main" val="233489053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Exercises (6)</a:t>
            </a:r>
            <a:endParaRPr lang="bg-BG" dirty="0"/>
          </a:p>
        </p:txBody>
      </p:sp>
      <p:sp>
        <p:nvSpPr>
          <p:cNvPr id="425987" name="Rectangle 3"/>
          <p:cNvSpPr>
            <a:spLocks noGrp="1" noChangeArrowheads="1"/>
          </p:cNvSpPr>
          <p:nvPr>
            <p:ph idx="1"/>
          </p:nvPr>
        </p:nvSpPr>
        <p:spPr>
          <a:xfrm>
            <a:off x="228600" y="990600"/>
            <a:ext cx="8686800" cy="5715000"/>
          </a:xfrm>
        </p:spPr>
        <p:txBody>
          <a:bodyPr/>
          <a:lstStyle/>
          <a:p>
            <a:pPr marL="514350" indent="-514350">
              <a:lnSpc>
                <a:spcPts val="3600"/>
              </a:lnSpc>
              <a:buFont typeface="+mj-lt"/>
              <a:buAutoNum type="arabicPeriod" startAt="9"/>
              <a:tabLst/>
            </a:pPr>
            <a:r>
              <a:rPr lang="en-US" sz="2800" dirty="0" smtClean="0"/>
              <a:t>Read more about Telerik Test Studio from the </a:t>
            </a:r>
            <a:r>
              <a:rPr lang="en-US" sz="2800" dirty="0"/>
              <a:t>Telerik's web </a:t>
            </a:r>
            <a:r>
              <a:rPr lang="en-US" sz="2800" dirty="0" smtClean="0"/>
              <a:t>site:</a:t>
            </a:r>
            <a:br>
              <a:rPr lang="en-US" sz="2800" dirty="0" smtClean="0"/>
            </a:br>
            <a:r>
              <a:rPr lang="en-US" sz="2800" dirty="0">
                <a:hlinkClick r:id="rId3"/>
              </a:rPr>
              <a:t>http://</a:t>
            </a:r>
            <a:r>
              <a:rPr lang="en-US" sz="2800" dirty="0" smtClean="0">
                <a:hlinkClick r:id="rId3"/>
              </a:rPr>
              <a:t>www.telerik.com/automated-testing-tools/support/documentation.aspx</a:t>
            </a:r>
            <a:endParaRPr lang="en-US" sz="2600" dirty="0" smtClean="0"/>
          </a:p>
          <a:p>
            <a:pPr marL="514350" indent="-514350">
              <a:lnSpc>
                <a:spcPts val="3600"/>
              </a:lnSpc>
              <a:buFont typeface="+mj-lt"/>
              <a:buAutoNum type="arabicPeriod" startAt="9"/>
              <a:tabLst/>
            </a:pPr>
            <a:r>
              <a:rPr lang="en-US" sz="2800" dirty="0" smtClean="0"/>
              <a:t>Watch the video tutorials about </a:t>
            </a:r>
            <a:r>
              <a:rPr lang="en-US" sz="2800" dirty="0"/>
              <a:t>Telerik Test </a:t>
            </a:r>
            <a:r>
              <a:rPr lang="en-US" sz="2800" dirty="0" smtClean="0"/>
              <a:t>Studio from here: </a:t>
            </a:r>
            <a:br>
              <a:rPr lang="en-US" sz="2800" dirty="0" smtClean="0"/>
            </a:br>
            <a:r>
              <a:rPr lang="en-US" sz="2800" dirty="0" smtClean="0">
                <a:hlinkClick r:id="rId4"/>
              </a:rPr>
              <a:t>http</a:t>
            </a:r>
            <a:r>
              <a:rPr lang="en-US" sz="2800" dirty="0">
                <a:hlinkClick r:id="rId4"/>
              </a:rPr>
              <a:t>://</a:t>
            </a:r>
            <a:r>
              <a:rPr lang="en-US" sz="2800" dirty="0" smtClean="0">
                <a:hlinkClick r:id="rId4"/>
              </a:rPr>
              <a:t>www.telerik.com/automated-testing-tools/support/videos.aspx</a:t>
            </a:r>
            <a:endParaRPr lang="en-US" sz="2800" dirty="0" smtClean="0"/>
          </a:p>
        </p:txBody>
      </p:sp>
    </p:spTree>
    <p:extLst>
      <p:ext uri="{BB962C8B-B14F-4D97-AF65-F5344CB8AC3E}">
        <p14:creationId xmlns:p14="http://schemas.microsoft.com/office/powerpoint/2010/main" val="8911313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Test Studio </a:t>
            </a:r>
            <a:r>
              <a:rPr lang="en-US" dirty="0" smtClean="0"/>
              <a:t>Features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3"/>
                </a:solidFill>
              </a:rPr>
              <a:t>Test Studio </a:t>
            </a:r>
            <a:r>
              <a:rPr lang="en-US" dirty="0" smtClean="0"/>
              <a:t>features include:</a:t>
            </a:r>
          </a:p>
          <a:p>
            <a:pPr lvl="1">
              <a:lnSpc>
                <a:spcPct val="100000"/>
              </a:lnSpc>
            </a:pPr>
            <a:r>
              <a:rPr lang="en-US" dirty="0">
                <a:solidFill>
                  <a:schemeClr val="accent5">
                    <a:lumMod val="20000"/>
                    <a:lumOff val="80000"/>
                  </a:schemeClr>
                </a:solidFill>
              </a:rPr>
              <a:t>Multi-browser</a:t>
            </a:r>
            <a:r>
              <a:rPr lang="en-US" dirty="0" smtClean="0"/>
              <a:t> Recording and Playback</a:t>
            </a:r>
          </a:p>
          <a:p>
            <a:pPr lvl="1">
              <a:lnSpc>
                <a:spcPct val="100000"/>
              </a:lnSpc>
            </a:pPr>
            <a:r>
              <a:rPr lang="en-US" dirty="0" smtClean="0"/>
              <a:t>Rich </a:t>
            </a:r>
            <a:r>
              <a:rPr lang="en-US" dirty="0" smtClean="0">
                <a:solidFill>
                  <a:schemeClr val="accent5">
                    <a:lumMod val="20000"/>
                    <a:lumOff val="80000"/>
                  </a:schemeClr>
                </a:solidFill>
              </a:rPr>
              <a:t>highlighting surface </a:t>
            </a:r>
            <a:r>
              <a:rPr lang="en-US" sz="3200" dirty="0">
                <a:solidFill>
                  <a:srgbClr val="EBFFD2"/>
                </a:solidFill>
              </a:rPr>
              <a:t>during recording</a:t>
            </a:r>
          </a:p>
          <a:p>
            <a:pPr lvl="1">
              <a:lnSpc>
                <a:spcPct val="100000"/>
              </a:lnSpc>
            </a:pPr>
            <a:r>
              <a:rPr lang="en-US" dirty="0" smtClean="0">
                <a:solidFill>
                  <a:schemeClr val="accent5">
                    <a:lumMod val="20000"/>
                    <a:lumOff val="80000"/>
                  </a:schemeClr>
                </a:solidFill>
              </a:rPr>
              <a:t>DOM Explorer </a:t>
            </a:r>
            <a:r>
              <a:rPr lang="en-US" dirty="0" smtClean="0"/>
              <a:t>(Visual tree)</a:t>
            </a:r>
          </a:p>
          <a:p>
            <a:pPr lvl="1">
              <a:lnSpc>
                <a:spcPct val="100000"/>
              </a:lnSpc>
            </a:pPr>
            <a:r>
              <a:rPr lang="en-US" dirty="0" smtClean="0">
                <a:solidFill>
                  <a:schemeClr val="accent5">
                    <a:lumMod val="20000"/>
                    <a:lumOff val="80000"/>
                  </a:schemeClr>
                </a:solidFill>
              </a:rPr>
              <a:t>Element menu </a:t>
            </a:r>
            <a:r>
              <a:rPr lang="en-US" dirty="0" smtClean="0"/>
              <a:t>for rich on the spot recordings</a:t>
            </a:r>
          </a:p>
          <a:p>
            <a:pPr lvl="1">
              <a:lnSpc>
                <a:spcPct val="100000"/>
              </a:lnSpc>
            </a:pPr>
            <a:r>
              <a:rPr lang="en-US" dirty="0" smtClean="0">
                <a:solidFill>
                  <a:schemeClr val="accent5">
                    <a:lumMod val="20000"/>
                    <a:lumOff val="80000"/>
                  </a:schemeClr>
                </a:solidFill>
              </a:rPr>
              <a:t>Quick tasks </a:t>
            </a:r>
            <a:r>
              <a:rPr lang="en-US" dirty="0" smtClean="0"/>
              <a:t>for common verifications</a:t>
            </a:r>
          </a:p>
          <a:p>
            <a:pPr lvl="1">
              <a:lnSpc>
                <a:spcPct val="100000"/>
              </a:lnSpc>
            </a:pPr>
            <a:r>
              <a:rPr lang="en-US" dirty="0" smtClean="0">
                <a:solidFill>
                  <a:schemeClr val="accent5">
                    <a:lumMod val="20000"/>
                    <a:lumOff val="80000"/>
                  </a:schemeClr>
                </a:solidFill>
              </a:rPr>
              <a:t>Data Driven </a:t>
            </a:r>
            <a:r>
              <a:rPr lang="en-US" dirty="0"/>
              <a:t>testing</a:t>
            </a:r>
          </a:p>
          <a:p>
            <a:pPr lvl="1">
              <a:lnSpc>
                <a:spcPct val="100000"/>
              </a:lnSpc>
            </a:pPr>
            <a:r>
              <a:rPr lang="en-US" dirty="0" smtClean="0"/>
              <a:t>Enhanced </a:t>
            </a:r>
            <a:r>
              <a:rPr lang="en-US" dirty="0" smtClean="0">
                <a:solidFill>
                  <a:schemeClr val="accent5">
                    <a:lumMod val="20000"/>
                    <a:lumOff val="80000"/>
                  </a:schemeClr>
                </a:solidFill>
              </a:rPr>
              <a:t>Silverlight, Ajax, WPF, </a:t>
            </a:r>
          </a:p>
          <a:p>
            <a:pPr marL="357188" lvl="1" indent="0">
              <a:lnSpc>
                <a:spcPct val="100000"/>
              </a:lnSpc>
              <a:buNone/>
            </a:pPr>
            <a:r>
              <a:rPr lang="en-US" dirty="0" smtClean="0">
                <a:solidFill>
                  <a:schemeClr val="accent5">
                    <a:lumMod val="20000"/>
                    <a:lumOff val="80000"/>
                  </a:schemeClr>
                </a:solidFill>
              </a:rPr>
              <a:t>HTML5, Kendo UI </a:t>
            </a:r>
            <a:r>
              <a:rPr lang="en-US" dirty="0" smtClean="0"/>
              <a:t>support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36463" y="5164247"/>
            <a:ext cx="1602822" cy="123655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38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4687</TotalTime>
  <Words>3021</Words>
  <Application>Microsoft Office PowerPoint</Application>
  <PresentationFormat>On-screen Show (4:3)</PresentationFormat>
  <Paragraphs>536</Paragraphs>
  <Slides>88</Slides>
  <Notes>8</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Telerik Academy Theme</vt:lpstr>
      <vt:lpstr>Telerik Test Studio </vt:lpstr>
      <vt:lpstr>The Lectors</vt:lpstr>
      <vt:lpstr>Table of Contents</vt:lpstr>
      <vt:lpstr>Introduction to Telerik Test Studio</vt:lpstr>
      <vt:lpstr>Telerik Test Studio</vt:lpstr>
      <vt:lpstr>Telerik Test Studio (2)</vt:lpstr>
      <vt:lpstr>Telerik Test Studio (3)</vt:lpstr>
      <vt:lpstr>Test Studio Versions</vt:lpstr>
      <vt:lpstr>Test Studio Features</vt:lpstr>
      <vt:lpstr>Test Studio Features (2)</vt:lpstr>
      <vt:lpstr>Test Studio Features (3)</vt:lpstr>
      <vt:lpstr>Test Studio  Tabs and Panes Tour</vt:lpstr>
      <vt:lpstr>Working With Projects</vt:lpstr>
      <vt:lpstr>Project Files Pane </vt:lpstr>
      <vt:lpstr>Web vs. WPF Tests</vt:lpstr>
      <vt:lpstr>TFS Integration</vt:lpstr>
      <vt:lpstr>TeamPulse Integration</vt:lpstr>
      <vt:lpstr>Export Project to Visual Studio</vt:lpstr>
      <vt:lpstr>Working With Tests</vt:lpstr>
      <vt:lpstr>Working with Tests</vt:lpstr>
      <vt:lpstr>Recording Web Tests</vt:lpstr>
      <vt:lpstr>Recording</vt:lpstr>
      <vt:lpstr>Recording (2)</vt:lpstr>
      <vt:lpstr>Recording In IE</vt:lpstr>
      <vt:lpstr>Recording Surface Toolbar</vt:lpstr>
      <vt:lpstr>Elements Menu</vt:lpstr>
      <vt:lpstr>Browser Resolution</vt:lpstr>
      <vt:lpstr>Test Steps</vt:lpstr>
      <vt:lpstr>Adding Test Steps Manually</vt:lpstr>
      <vt:lpstr>Additional Steps Options</vt:lpstr>
      <vt:lpstr>Script Steps</vt:lpstr>
      <vt:lpstr>Logical Steps</vt:lpstr>
      <vt:lpstr>HTML Popups</vt:lpstr>
      <vt:lpstr>Win32 Dialogs</vt:lpstr>
      <vt:lpstr>Logon</vt:lpstr>
      <vt:lpstr>Drag and Drop</vt:lpstr>
      <vt:lpstr>Translators</vt:lpstr>
      <vt:lpstr>Verification</vt:lpstr>
      <vt:lpstr>Verifications </vt:lpstr>
      <vt:lpstr>Verification Sentences</vt:lpstr>
      <vt:lpstr>Sentence Verification Builder</vt:lpstr>
      <vt:lpstr>Sentence Structure</vt:lpstr>
      <vt:lpstr>Verification Types</vt:lpstr>
      <vt:lpstr>Verification Types (2)</vt:lpstr>
      <vt:lpstr>Verification Types (3)</vt:lpstr>
      <vt:lpstr>Verification Types (4)</vt:lpstr>
      <vt:lpstr>AJAX and Silverlight (5)</vt:lpstr>
      <vt:lpstr>Setting "Wait" Steps</vt:lpstr>
      <vt:lpstr>Setting "Wait" Steps (2)</vt:lpstr>
      <vt:lpstr>Setting "Wait" Steps (3)</vt:lpstr>
      <vt:lpstr>3D Viewer</vt:lpstr>
      <vt:lpstr>Extraction</vt:lpstr>
      <vt:lpstr>Extraction</vt:lpstr>
      <vt:lpstr>Elements Explorer</vt:lpstr>
      <vt:lpstr>Find Expressions Builder</vt:lpstr>
      <vt:lpstr>Step Builder</vt:lpstr>
      <vt:lpstr>JS Recorder</vt:lpstr>
      <vt:lpstr>Quick Execute</vt:lpstr>
      <vt:lpstr>Visual Debugger</vt:lpstr>
      <vt:lpstr>Visual Debugger (2)</vt:lpstr>
      <vt:lpstr>Test Organization</vt:lpstr>
      <vt:lpstr>Test Lists</vt:lpstr>
      <vt:lpstr>Static Lists</vt:lpstr>
      <vt:lpstr>Dynamic Lists</vt:lpstr>
      <vt:lpstr>Editing Test List Settings</vt:lpstr>
      <vt:lpstr>Test Scheduling</vt:lpstr>
      <vt:lpstr>MS Test Manager Integration</vt:lpstr>
      <vt:lpstr>Working With Test Results</vt:lpstr>
      <vt:lpstr>Test Results Calendar</vt:lpstr>
      <vt:lpstr>Analyzing Test Results</vt:lpstr>
      <vt:lpstr>Step Failure Details Dialog</vt:lpstr>
      <vt:lpstr>Exporting Test Results</vt:lpstr>
      <vt:lpstr>Web Application Tests</vt:lpstr>
      <vt:lpstr>Web Application Tests</vt:lpstr>
      <vt:lpstr>JavaScript</vt:lpstr>
      <vt:lpstr>RadControls for ASP.NET AJAX</vt:lpstr>
      <vt:lpstr>Silverlight</vt:lpstr>
      <vt:lpstr>Data Driven Tests</vt:lpstr>
      <vt:lpstr>The Built-In Grid</vt:lpstr>
      <vt:lpstr>Connecting to External Data</vt:lpstr>
      <vt:lpstr>Data Driven Tests</vt:lpstr>
      <vt:lpstr>Telerik Test Studio</vt:lpstr>
      <vt:lpstr>Exercises</vt:lpstr>
      <vt:lpstr>Exercises (2)</vt:lpstr>
      <vt:lpstr>Exercises (3)</vt:lpstr>
      <vt:lpstr>Exercises (4)</vt:lpstr>
      <vt:lpstr>Exercises (5)</vt:lpstr>
      <vt:lpstr>Exercises (6)</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Telerik Test Studio</dc:title>
  <dc:creator>Asya Georgieva</dc:creator>
  <cp:lastModifiedBy>academy</cp:lastModifiedBy>
  <cp:revision>176</cp:revision>
  <dcterms:created xsi:type="dcterms:W3CDTF">2013-02-22T13:43:16Z</dcterms:created>
  <dcterms:modified xsi:type="dcterms:W3CDTF">2014-10-01T12:39:23Z</dcterms:modified>
</cp:coreProperties>
</file>